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62" r:id="rId4"/>
    <p:sldId id="258" r:id="rId5"/>
    <p:sldId id="312" r:id="rId6"/>
    <p:sldId id="311" r:id="rId7"/>
    <p:sldId id="313" r:id="rId8"/>
    <p:sldId id="281" r:id="rId9"/>
    <p:sldId id="282" r:id="rId10"/>
    <p:sldId id="284" r:id="rId11"/>
    <p:sldId id="278" r:id="rId12"/>
    <p:sldId id="283" r:id="rId13"/>
    <p:sldId id="300" r:id="rId14"/>
    <p:sldId id="315" r:id="rId15"/>
    <p:sldId id="259" r:id="rId16"/>
    <p:sldId id="303" r:id="rId17"/>
    <p:sldId id="314" r:id="rId18"/>
    <p:sldId id="291" r:id="rId19"/>
    <p:sldId id="288" r:id="rId20"/>
    <p:sldId id="285" r:id="rId21"/>
    <p:sldId id="287" r:id="rId22"/>
    <p:sldId id="304" r:id="rId23"/>
    <p:sldId id="260" r:id="rId24"/>
    <p:sldId id="289" r:id="rId25"/>
    <p:sldId id="301" r:id="rId26"/>
    <p:sldId id="319" r:id="rId27"/>
    <p:sldId id="320" r:id="rId28"/>
    <p:sldId id="261" r:id="rId29"/>
    <p:sldId id="276" r:id="rId30"/>
    <p:sldId id="273" r:id="rId31"/>
    <p:sldId id="275" r:id="rId32"/>
    <p:sldId id="321" r:id="rId33"/>
    <p:sldId id="263" r:id="rId34"/>
    <p:sldId id="274" r:id="rId35"/>
    <p:sldId id="264" r:id="rId36"/>
    <p:sldId id="290" r:id="rId37"/>
    <p:sldId id="298" r:id="rId38"/>
    <p:sldId id="265" r:id="rId39"/>
    <p:sldId id="266" r:id="rId40"/>
    <p:sldId id="327" r:id="rId41"/>
    <p:sldId id="316" r:id="rId42"/>
    <p:sldId id="317" r:id="rId43"/>
    <p:sldId id="267" r:id="rId44"/>
    <p:sldId id="268" r:id="rId45"/>
    <p:sldId id="302" r:id="rId46"/>
    <p:sldId id="269" r:id="rId47"/>
    <p:sldId id="270" r:id="rId48"/>
    <p:sldId id="271" r:id="rId49"/>
    <p:sldId id="272" r:id="rId50"/>
    <p:sldId id="305" r:id="rId51"/>
    <p:sldId id="306" r:id="rId52"/>
    <p:sldId id="307" r:id="rId53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56"/>
      <p:bold r:id="rId57"/>
      <p:italic r:id="rId58"/>
      <p:boldItalic r:id="rId59"/>
    </p:embeddedFont>
    <p:embeddedFont>
      <p:font typeface="TH Kodchasal" panose="02000506000000020004" pitchFamily="2" charset="-34"/>
      <p:regular r:id="rId60"/>
      <p:bold r:id="rId61"/>
      <p:italic r:id="rId62"/>
      <p:boldItalic r:id="rId63"/>
    </p:embeddedFont>
    <p:embeddedFont>
      <p:font typeface="Webdings" panose="05030102010509060703" pitchFamily="18" charset="2"/>
      <p:regular r:id="rId64"/>
    </p:embeddedFont>
    <p:embeddedFont>
      <p:font typeface="Comic Sans MS" panose="030F0702030302020204" pitchFamily="66" charset="0"/>
      <p:regular r:id="rId65"/>
      <p:bold r:id="rId66"/>
    </p:embeddedFont>
    <p:embeddedFont>
      <p:font typeface="Tahoma" panose="020B0604030504040204" pitchFamily="34" charset="0"/>
      <p:regular r:id="rId67"/>
      <p:bold r:id="rId68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9900CC"/>
    <a:srgbClr val="FF0000"/>
    <a:srgbClr val="B2B2B2"/>
    <a:srgbClr val="66CCFF"/>
    <a:srgbClr val="0000CC"/>
    <a:srgbClr val="FFFF00"/>
    <a:srgbClr val="CC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93" d="100"/>
          <a:sy n="93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5D5F64-0251-4A45-9E40-2032BCE83D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023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39AD24-D50F-4A65-A069-D58EB1E810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76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D4DCD012-5C63-4C6A-8125-CB15F0DAA826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th-TH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7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544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คลิกเพื่อแก้ไขลักษณะต้นแบบชื่อเรื่อง</a:t>
            </a:r>
          </a:p>
        </p:txBody>
      </p:sp>
      <p:sp>
        <p:nvSpPr>
          <p:cNvPr id="544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คลิกเพื่อแก้ไขลักษณะต้นแบบหัวข้อย่อย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C6A8-4BC1-4B73-96E6-CA742DBA140E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4F50-331C-4B7A-9C38-B45F67AD7A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0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4545B-FAB2-43C7-9EE1-EA548C7232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C785-4FC7-4507-A973-BB0F038EE80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9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7D05-48FA-4A65-9D8D-BE03F028D5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12DCA-7114-4913-B2DA-B42EC74BC2A0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006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8837-A974-4A75-A67D-041BABD713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E3A7-34C3-4C73-95CD-9263FB2A634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23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4433-F07C-4BD6-81AE-E7B384CB8B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48D0-FB8A-45BC-9313-C72894253568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32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88E5-FF1E-4E7A-BF20-C55352C831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9B5D-E26E-4CFD-ADE4-2D1A9E020728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3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963C-A982-41E1-92A3-E9F4A14A7CC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ABB1-D8A9-41FC-A75A-F4EC2A5B61EC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4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FC4-8195-4A59-AC48-B03D0C7D68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5FD5-1D72-4D3C-A5E0-9E83B0B1C85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4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815C-A0E5-4CC1-85C8-7872F08ACE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F844-D0D8-4F3D-9C40-F7F3F349AED1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61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3CC0-D24F-4836-9D33-78924F48086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6403-7DAE-457C-A369-38B807EE44B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60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B8A1-40E1-4697-AB24-CC1A2F1799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9ED2-9B12-4508-B02D-022505E92C9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2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F24D-29DF-4ED8-8866-8038CEB7860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5E06-8695-4967-A478-60A5F6C1F3D9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35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7B6D-7608-43F1-AAE9-6B8C7FC212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5719-34A8-4E16-B3B0-515C9FBA6E3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13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3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34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534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5BA7A1-0392-4982-845A-EA00FF0E77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34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DBB76A7-E931-4DE4-8C4C-F2F9B0BA7CE8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534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34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34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.png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458054-91A4-4657-A8C4-18BBB9DBCDF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483EF2ED-AD0B-4952-A9BF-B0AA73CAE5C0}" type="slidenum">
              <a:rPr lang="en-US" smtClean="0"/>
              <a:pPr eaLnBrk="1" hangingPunct="1">
                <a:defRPr/>
              </a:pPr>
              <a:t>1</a:t>
            </a:fld>
            <a:endParaRPr lang="th-TH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>
                <a:latin typeface="Comic Sans MS" pitchFamily="66" charset="0"/>
              </a:rPr>
              <a:t>Inhalation Anesthesia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105400"/>
            <a:ext cx="64008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th-TH" sz="1800" smtClean="0">
                <a:latin typeface="Tahoma" pitchFamily="34" charset="0"/>
                <a:cs typeface="Tahoma" pitchFamily="34" charset="0"/>
              </a:rPr>
              <a:t>ชัยพฤกษ์  กุสุมาพรรณโญ</a:t>
            </a:r>
          </a:p>
          <a:p>
            <a:pPr algn="r" eaLnBrk="1" hangingPunct="1">
              <a:defRPr/>
            </a:pPr>
            <a:r>
              <a:rPr lang="th-TH" sz="1800" smtClean="0">
                <a:latin typeface="Tahoma" pitchFamily="34" charset="0"/>
                <a:cs typeface="Tahoma" pitchFamily="34" charset="0"/>
              </a:rPr>
              <a:t>ภาควิชาวิสัญญีวิทยา คณะแพทยศาสตร์</a:t>
            </a:r>
          </a:p>
          <a:p>
            <a:pPr algn="r" eaLnBrk="1" hangingPunct="1">
              <a:defRPr/>
            </a:pPr>
            <a:r>
              <a:rPr lang="th-TH" sz="1800" smtClean="0">
                <a:latin typeface="Tahoma" pitchFamily="34" charset="0"/>
                <a:cs typeface="Tahoma" pitchFamily="34" charset="0"/>
              </a:rPr>
              <a:t>มหาวิทยาลัยศรีนครินทรวิโรฒ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0EEAD20E-AFA7-4974-8387-69A7E1924707}" type="slidenum">
              <a:rPr lang="en-US" smtClean="0"/>
              <a:pPr eaLnBrk="1" hangingPunct="1">
                <a:defRPr/>
              </a:pPr>
              <a:t>10</a:t>
            </a:fld>
            <a:endParaRPr lang="th-TH" smtClean="0"/>
          </a:p>
        </p:txBody>
      </p:sp>
      <p:sp>
        <p:nvSpPr>
          <p:cNvPr id="52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3B3DA97-890F-474E-AD82-186A694486A5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graphicFrame>
        <p:nvGraphicFramePr>
          <p:cNvPr id="59494" name="Group 102"/>
          <p:cNvGraphicFramePr>
            <a:graphicFrameLocks noGrp="1"/>
          </p:cNvGraphicFramePr>
          <p:nvPr>
            <p:ph sz="half" idx="1"/>
          </p:nvPr>
        </p:nvGraphicFramePr>
        <p:xfrm>
          <a:off x="685800" y="3352800"/>
          <a:ext cx="1143000" cy="22479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1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O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493" name="Group 101"/>
          <p:cNvGraphicFramePr>
            <a:graphicFrameLocks noGrp="1"/>
          </p:cNvGraphicFramePr>
          <p:nvPr>
            <p:ph sz="half" idx="2"/>
          </p:nvPr>
        </p:nvGraphicFramePr>
        <p:xfrm>
          <a:off x="2286000" y="3352800"/>
          <a:ext cx="1143000" cy="22479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1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blood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4356" name="Arc 42"/>
          <p:cNvSpPr>
            <a:spLocks/>
          </p:cNvSpPr>
          <p:nvPr/>
        </p:nvSpPr>
        <p:spPr bwMode="auto">
          <a:xfrm flipH="1">
            <a:off x="1066800" y="2514600"/>
            <a:ext cx="762000" cy="1066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357" name="Arc 44"/>
          <p:cNvSpPr>
            <a:spLocks/>
          </p:cNvSpPr>
          <p:nvPr/>
        </p:nvSpPr>
        <p:spPr bwMode="auto">
          <a:xfrm>
            <a:off x="2286000" y="2514600"/>
            <a:ext cx="762000" cy="1084263"/>
          </a:xfrm>
          <a:custGeom>
            <a:avLst/>
            <a:gdLst>
              <a:gd name="T0" fmla="*/ 1590640498 w 21600"/>
              <a:gd name="T1" fmla="*/ 0 h 23638"/>
              <a:gd name="T2" fmla="*/ 2147483646 w 21600"/>
              <a:gd name="T3" fmla="*/ 2147483646 h 23638"/>
              <a:gd name="T4" fmla="*/ 0 w 21600"/>
              <a:gd name="T5" fmla="*/ 2147483646 h 23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638" fill="none" extrusionOk="0">
                <a:moveTo>
                  <a:pt x="1026" y="0"/>
                </a:moveTo>
                <a:cubicBezTo>
                  <a:pt x="12544" y="548"/>
                  <a:pt x="21600" y="10045"/>
                  <a:pt x="21600" y="21576"/>
                </a:cubicBezTo>
                <a:cubicBezTo>
                  <a:pt x="21600" y="22264"/>
                  <a:pt x="21567" y="22952"/>
                  <a:pt x="21501" y="23638"/>
                </a:cubicBezTo>
              </a:path>
              <a:path w="21600" h="23638" stroke="0" extrusionOk="0">
                <a:moveTo>
                  <a:pt x="1026" y="0"/>
                </a:moveTo>
                <a:cubicBezTo>
                  <a:pt x="12544" y="548"/>
                  <a:pt x="21600" y="10045"/>
                  <a:pt x="21600" y="21576"/>
                </a:cubicBezTo>
                <a:cubicBezTo>
                  <a:pt x="21600" y="22264"/>
                  <a:pt x="21567" y="22952"/>
                  <a:pt x="21501" y="23638"/>
                </a:cubicBezTo>
                <a:lnTo>
                  <a:pt x="0" y="21576"/>
                </a:lnTo>
                <a:lnTo>
                  <a:pt x="1026" y="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358" name="Text Box 45"/>
          <p:cNvSpPr txBox="1">
            <a:spLocks noChangeArrowheads="1"/>
          </p:cNvSpPr>
          <p:nvPr/>
        </p:nvSpPr>
        <p:spPr bwMode="auto">
          <a:xfrm>
            <a:off x="1752600" y="2201863"/>
            <a:ext cx="892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N</a:t>
            </a:r>
            <a:r>
              <a:rPr lang="en-US" sz="1800" baseline="-25000">
                <a:solidFill>
                  <a:srgbClr val="FF9900"/>
                </a:solidFill>
                <a:latin typeface="Comic Sans MS" panose="030F0702030302020204" pitchFamily="66" charset="0"/>
              </a:rPr>
              <a:t>2</a:t>
            </a: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O</a:t>
            </a:r>
            <a:endParaRPr lang="th-TH" sz="180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59" name="Text Box 46"/>
          <p:cNvSpPr txBox="1">
            <a:spLocks noChangeArrowheads="1"/>
          </p:cNvSpPr>
          <p:nvPr/>
        </p:nvSpPr>
        <p:spPr bwMode="auto">
          <a:xfrm>
            <a:off x="669925" y="5783263"/>
            <a:ext cx="3444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4360" name="Text Box 47"/>
          <p:cNvSpPr txBox="1">
            <a:spLocks noChangeArrowheads="1"/>
          </p:cNvSpPr>
          <p:nvPr/>
        </p:nvSpPr>
        <p:spPr bwMode="auto">
          <a:xfrm>
            <a:off x="533400" y="5697538"/>
            <a:ext cx="298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N</a:t>
            </a:r>
            <a:r>
              <a:rPr lang="en-US" sz="1800" baseline="-25000">
                <a:solidFill>
                  <a:srgbClr val="FF9900"/>
                </a:solidFill>
                <a:latin typeface="Comic Sans MS" panose="030F0702030302020204" pitchFamily="66" charset="0"/>
              </a:rPr>
              <a:t>2</a:t>
            </a: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O 0.39 L      N</a:t>
            </a:r>
            <a:r>
              <a:rPr lang="en-US" sz="1800" baseline="-25000">
                <a:solidFill>
                  <a:srgbClr val="FF9900"/>
                </a:solidFill>
                <a:latin typeface="Comic Sans MS" panose="030F0702030302020204" pitchFamily="66" charset="0"/>
              </a:rPr>
              <a:t>2</a:t>
            </a: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O 0.47 L</a:t>
            </a:r>
            <a:endParaRPr lang="th-TH" sz="180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61" name="Text Box 48"/>
          <p:cNvSpPr txBox="1">
            <a:spLocks noChangeArrowheads="1"/>
          </p:cNvSpPr>
          <p:nvPr/>
        </p:nvSpPr>
        <p:spPr bwMode="auto">
          <a:xfrm>
            <a:off x="365125" y="1016000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latin typeface="Comic Sans MS" panose="030F0702030302020204" pitchFamily="66" charset="0"/>
              </a:rPr>
              <a:t>Solubility coefficient </a:t>
            </a:r>
            <a:r>
              <a:rPr 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</a:t>
            </a:r>
            <a:endParaRPr lang="th-TH" sz="2800" b="1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4873625" y="992188"/>
            <a:ext cx="4000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latin typeface="Comic Sans MS" panose="030F0702030302020204" pitchFamily="66" charset="0"/>
              </a:rPr>
              <a:t>Partition coefficient </a:t>
            </a:r>
            <a:r>
              <a:rPr lang="en-US" sz="2800" b="1">
                <a:latin typeface="Comic Sans MS" panose="030F0702030302020204" pitchFamily="66" charset="0"/>
                <a:sym typeface="Symbol" panose="05050102010706020507" pitchFamily="18" charset="2"/>
              </a:rPr>
              <a:t></a:t>
            </a:r>
          </a:p>
        </p:txBody>
      </p:sp>
      <p:sp>
        <p:nvSpPr>
          <p:cNvPr id="14363" name="Text Box 50"/>
          <p:cNvSpPr txBox="1">
            <a:spLocks noChangeArrowheads="1"/>
          </p:cNvSpPr>
          <p:nvPr/>
        </p:nvSpPr>
        <p:spPr bwMode="auto">
          <a:xfrm>
            <a:off x="1647825" y="3367088"/>
            <a:ext cx="7016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sz="4800">
                <a:sym typeface="Webdings" panose="05030102010509060703" pitchFamily="18" charset="2"/>
              </a:rPr>
              <a:t></a:t>
            </a:r>
          </a:p>
        </p:txBody>
      </p:sp>
      <p:graphicFrame>
        <p:nvGraphicFramePr>
          <p:cNvPr id="59495" name="Group 103"/>
          <p:cNvGraphicFramePr>
            <a:graphicFrameLocks noGrp="1"/>
          </p:cNvGraphicFramePr>
          <p:nvPr/>
        </p:nvGraphicFramePr>
        <p:xfrm>
          <a:off x="5105400" y="2768600"/>
          <a:ext cx="1295400" cy="29464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1 L N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O gas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1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blood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491" name="Group 99"/>
          <p:cNvGraphicFramePr>
            <a:graphicFrameLocks noGrp="1"/>
          </p:cNvGraphicFramePr>
          <p:nvPr/>
        </p:nvGraphicFramePr>
        <p:xfrm>
          <a:off x="6858000" y="2757488"/>
          <a:ext cx="1295400" cy="29464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1 L oil (fat)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1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ngsana New" pitchFamily="18" charset="-34"/>
                        </a:rPr>
                        <a:t>blood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ngsana New" pitchFamily="18" charset="-34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59476" name="Text Box 84"/>
          <p:cNvSpPr txBox="1">
            <a:spLocks noChangeArrowheads="1"/>
          </p:cNvSpPr>
          <p:nvPr/>
        </p:nvSpPr>
        <p:spPr bwMode="auto">
          <a:xfrm>
            <a:off x="4953000" y="5781675"/>
            <a:ext cx="326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N</a:t>
            </a:r>
            <a:r>
              <a:rPr lang="en-US" sz="1800" baseline="-25000">
                <a:solidFill>
                  <a:srgbClr val="FF9900"/>
                </a:solidFill>
                <a:latin typeface="Comic Sans MS" panose="030F0702030302020204" pitchFamily="66" charset="0"/>
              </a:rPr>
              <a:t>2</a:t>
            </a: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O 0.47 L          N</a:t>
            </a:r>
            <a:r>
              <a:rPr lang="en-US" sz="1800" baseline="-25000">
                <a:solidFill>
                  <a:srgbClr val="FF9900"/>
                </a:solidFill>
                <a:latin typeface="Comic Sans MS" panose="030F0702030302020204" pitchFamily="66" charset="0"/>
              </a:rPr>
              <a:t>2</a:t>
            </a: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O 0.47 L</a:t>
            </a:r>
            <a:endParaRPr lang="th-TH" sz="180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482" name="Text Box 90"/>
          <p:cNvSpPr txBox="1">
            <a:spLocks noChangeArrowheads="1"/>
          </p:cNvSpPr>
          <p:nvPr/>
        </p:nvSpPr>
        <p:spPr bwMode="auto">
          <a:xfrm>
            <a:off x="6894513" y="2290763"/>
            <a:ext cx="120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N</a:t>
            </a:r>
            <a:r>
              <a:rPr lang="en-US" sz="1800" baseline="-25000">
                <a:solidFill>
                  <a:srgbClr val="FF9900"/>
                </a:solidFill>
                <a:latin typeface="Comic Sans MS" panose="030F0702030302020204" pitchFamily="66" charset="0"/>
              </a:rPr>
              <a:t>2</a:t>
            </a:r>
            <a:r>
              <a:rPr lang="en-US" sz="1800">
                <a:solidFill>
                  <a:srgbClr val="FF9900"/>
                </a:solidFill>
                <a:latin typeface="Comic Sans MS" panose="030F0702030302020204" pitchFamily="66" charset="0"/>
              </a:rPr>
              <a:t>O 1.4 L</a:t>
            </a:r>
            <a:endParaRPr lang="th-TH" sz="180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489" name="Text Box 97"/>
          <p:cNvSpPr txBox="1">
            <a:spLocks noChangeArrowheads="1"/>
          </p:cNvSpPr>
          <p:nvPr/>
        </p:nvSpPr>
        <p:spPr bwMode="auto">
          <a:xfrm>
            <a:off x="6227763" y="3200400"/>
            <a:ext cx="701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sz="4800">
                <a:sym typeface="Webdings" panose="05030102010509060703" pitchFamily="18" charset="2"/>
              </a:rPr>
              <a:t></a:t>
            </a:r>
          </a:p>
        </p:txBody>
      </p:sp>
      <p:grpSp>
        <p:nvGrpSpPr>
          <p:cNvPr id="14383" name="Group 108"/>
          <p:cNvGrpSpPr>
            <a:grpSpLocks/>
          </p:cNvGrpSpPr>
          <p:nvPr/>
        </p:nvGrpSpPr>
        <p:grpSpPr bwMode="auto">
          <a:xfrm>
            <a:off x="2743200" y="3149600"/>
            <a:ext cx="152400" cy="152400"/>
            <a:chOff x="2400" y="3312"/>
            <a:chExt cx="96" cy="96"/>
          </a:xfrm>
        </p:grpSpPr>
        <p:sp>
          <p:nvSpPr>
            <p:cNvPr id="14387" name="Line 106"/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444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14388" name="Line 107"/>
            <p:cNvSpPr>
              <a:spLocks noChangeShapeType="1"/>
            </p:cNvSpPr>
            <p:nvPr/>
          </p:nvSpPr>
          <p:spPr bwMode="auto">
            <a:xfrm>
              <a:off x="2496" y="3312"/>
              <a:ext cx="0" cy="96"/>
            </a:xfrm>
            <a:prstGeom prst="line">
              <a:avLst/>
            </a:prstGeom>
            <a:noFill/>
            <a:ln w="444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h-TH"/>
            </a:p>
          </p:txBody>
        </p:sp>
      </p:grpSp>
      <p:grpSp>
        <p:nvGrpSpPr>
          <p:cNvPr id="14384" name="Group 109"/>
          <p:cNvGrpSpPr>
            <a:grpSpLocks/>
          </p:cNvGrpSpPr>
          <p:nvPr/>
        </p:nvGrpSpPr>
        <p:grpSpPr bwMode="auto">
          <a:xfrm>
            <a:off x="1219200" y="3162300"/>
            <a:ext cx="152400" cy="152400"/>
            <a:chOff x="2400" y="3312"/>
            <a:chExt cx="96" cy="96"/>
          </a:xfrm>
        </p:grpSpPr>
        <p:sp>
          <p:nvSpPr>
            <p:cNvPr id="14385" name="Line 110"/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444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h-TH"/>
            </a:p>
          </p:txBody>
        </p:sp>
        <p:sp>
          <p:nvSpPr>
            <p:cNvPr id="14386" name="Line 111"/>
            <p:cNvSpPr>
              <a:spLocks noChangeShapeType="1"/>
            </p:cNvSpPr>
            <p:nvPr/>
          </p:nvSpPr>
          <p:spPr bwMode="auto">
            <a:xfrm>
              <a:off x="2496" y="3312"/>
              <a:ext cx="0" cy="96"/>
            </a:xfrm>
            <a:prstGeom prst="line">
              <a:avLst/>
            </a:prstGeom>
            <a:noFill/>
            <a:ln w="444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1" grpId="0"/>
      <p:bldP spid="59476" grpId="0"/>
      <p:bldP spid="59482" grpId="0"/>
      <p:bldP spid="594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1349554B-AB19-4239-9A9B-DADDB815D28B}" type="slidenum">
              <a:rPr lang="en-US" smtClean="0"/>
              <a:pPr eaLnBrk="1" hangingPunct="1">
                <a:defRPr/>
              </a:pPr>
              <a:t>11</a:t>
            </a:fld>
            <a:endParaRPr lang="th-TH" smtClean="0"/>
          </a:p>
        </p:txBody>
      </p:sp>
      <p:sp>
        <p:nvSpPr>
          <p:cNvPr id="10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72247FB-362D-4EC2-83E2-96491198FB6D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Partition coefficient</a:t>
            </a:r>
            <a:r>
              <a:rPr lang="th-TH" sz="6000" smtClean="0">
                <a:latin typeface="Comic Sans MS" pitchFamily="66" charset="0"/>
              </a:rPr>
              <a:t> </a:t>
            </a:r>
            <a:r>
              <a:rPr lang="en-US" sz="6000" b="1" smtClean="0">
                <a:solidFill>
                  <a:schemeClr val="tx1"/>
                </a:solidFill>
                <a:effectLst/>
                <a:sym typeface="Symbol" pitchFamily="18" charset="2"/>
              </a:rPr>
              <a:t></a:t>
            </a:r>
            <a:endParaRPr lang="th-TH" sz="6000" b="1" smtClean="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  <p:pic>
        <p:nvPicPr>
          <p:cNvPr id="15365" name="Picture 5" descr="7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7" y="2181225"/>
            <a:ext cx="9067800" cy="397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803400" y="3225800"/>
            <a:ext cx="1625600" cy="2006600"/>
          </a:xfrm>
          <a:prstGeom prst="rect">
            <a:avLst/>
          </a:prstGeom>
          <a:solidFill>
            <a:srgbClr val="FF99CC">
              <a:alpha val="45882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7ED59CD4-5FAA-4EF5-80F7-D5EB5F9DEB32}" type="slidenum">
              <a:rPr lang="en-US" smtClean="0"/>
              <a:pPr eaLnBrk="1" hangingPunct="1">
                <a:defRPr/>
              </a:pPr>
              <a:t>12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F921CCD-1835-4434-8E67-B1D484006FD1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Comic Sans MS" pitchFamily="66" charset="0"/>
              </a:rPr>
              <a:t>Diffusion</a:t>
            </a:r>
            <a:endParaRPr lang="th-TH" sz="6000" dirty="0" smtClean="0">
              <a:latin typeface="Comic Sans MS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Fick’s Law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  The rate of diffusion of a substance across unit area is proportional to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concentration gradient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Graham’s Law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  The rate of diffusion of a gas is inversely proportional to the square root of its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molecular weight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th-TH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F6B646E-C51C-4720-AFFB-F419380C5381}" type="slidenum">
              <a:rPr lang="en-US" smtClean="0"/>
              <a:pPr eaLnBrk="1" hangingPunct="1">
                <a:defRPr/>
              </a:pPr>
              <a:t>13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30E2300-6BA7-4CE2-94C5-7DC6CA0D064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Comic Sans MS" pitchFamily="66" charset="0"/>
              </a:rPr>
              <a:t>Measurement of plasma and tissue concentration</a:t>
            </a:r>
            <a:endParaRPr lang="th-TH" sz="4800" smtClean="0">
              <a:latin typeface="Comic Sans MS" pitchFamily="66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Normally, we measure plasma conc. for IV, IM, oral drugs &gt; 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</a:t>
            </a:r>
            <a:r>
              <a:rPr lang="en-US" dirty="0" smtClean="0">
                <a:latin typeface="Comic Sans MS" pitchFamily="66" charset="0"/>
              </a:rPr>
              <a:t>g/ml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For inhalation, concentration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 alveoli </a:t>
            </a:r>
            <a:r>
              <a:rPr lang="en-US" dirty="0" smtClean="0">
                <a:latin typeface="Comic Sans MS" pitchFamily="66" charset="0"/>
              </a:rPr>
              <a:t>can be measured in ‘fraction’ (F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F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F6B646E-C51C-4720-AFFB-F419380C5381}" type="slidenum">
              <a:rPr lang="en-US" smtClean="0"/>
              <a:pPr eaLnBrk="1" hangingPunct="1">
                <a:defRPr/>
              </a:pPr>
              <a:t>14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30E2300-6BA7-4CE2-94C5-7DC6CA0D0644}" type="datetime3">
              <a:rPr lang="en-US"/>
              <a:pPr>
                <a:defRPr/>
              </a:pPr>
              <a:t>12 July 2019</a:t>
            </a:fld>
            <a:endParaRPr lang="th-TH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Comic Sans MS" pitchFamily="66" charset="0"/>
              </a:rPr>
              <a:t>Measurement of plasma and tissue concentration</a:t>
            </a:r>
            <a:endParaRPr lang="th-TH" sz="4800" smtClean="0">
              <a:latin typeface="Comic Sans MS" pitchFamily="66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For inhalation, concentration in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blood/tissue</a:t>
            </a:r>
            <a:r>
              <a:rPr lang="en-US" dirty="0" smtClean="0">
                <a:latin typeface="Comic Sans MS" pitchFamily="66" charset="0"/>
              </a:rPr>
              <a:t> can be measured in pressure unit (mmHg, </a:t>
            </a:r>
            <a:r>
              <a:rPr lang="en-US" dirty="0" err="1" smtClean="0">
                <a:latin typeface="Comic Sans MS" pitchFamily="66" charset="0"/>
              </a:rPr>
              <a:t>kPa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Concentration depends on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partial pressure, temperature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solubility</a:t>
            </a:r>
            <a:endParaRPr lang="th-TH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873BAE17-5A2A-4098-B73A-E136ED5F4A4E}" type="slidenum">
              <a:rPr lang="en-US" smtClean="0"/>
              <a:pPr eaLnBrk="1" hangingPunct="1">
                <a:defRPr/>
              </a:pPr>
              <a:t>15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BDC94C96-65C3-4C5A-A0E9-72D0473EA38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Measurement of potency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MAC = minimum alveolar concentration that inhibits somatic movement of 50% animals subject to painful stimuli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MAC-BAR </a:t>
            </a:r>
            <a:r>
              <a:rPr lang="en-US" sz="2400" dirty="0" smtClean="0">
                <a:latin typeface="Comic Sans MS" pitchFamily="66" charset="0"/>
              </a:rPr>
              <a:t>(blockade of adrenergic responses)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MAC-Awake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ED</a:t>
            </a:r>
            <a:r>
              <a:rPr lang="en-US" baseline="-25000" dirty="0" smtClean="0">
                <a:latin typeface="Comic Sans MS" pitchFamily="66" charset="0"/>
              </a:rPr>
              <a:t>95 </a:t>
            </a:r>
            <a:r>
              <a:rPr lang="en-US" dirty="0" smtClean="0">
                <a:latin typeface="Comic Sans MS" pitchFamily="66" charset="0"/>
              </a:rPr>
              <a:t>or AD</a:t>
            </a:r>
            <a:r>
              <a:rPr lang="en-US" baseline="-25000" dirty="0" smtClean="0">
                <a:latin typeface="Comic Sans MS" pitchFamily="66" charset="0"/>
              </a:rPr>
              <a:t>95</a:t>
            </a:r>
            <a:r>
              <a:rPr lang="en-US" dirty="0" smtClean="0">
                <a:latin typeface="Comic Sans MS" pitchFamily="66" charset="0"/>
              </a:rPr>
              <a:t>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85B8D72E-3AA1-457E-9322-6B92880A4216}" type="slidenum">
              <a:rPr lang="en-US" smtClean="0"/>
              <a:pPr eaLnBrk="1" hangingPunct="1">
                <a:defRPr/>
              </a:pPr>
              <a:t>16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B672AD56-B8C8-41E3-AF7A-6724A66CBDA3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</a:t>
            </a:r>
            <a:r>
              <a:rPr lang="en-US" sz="6000" baseline="-2500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o/g</a:t>
            </a:r>
            <a:r>
              <a:rPr lang="en-US" sz="600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and MAC</a:t>
            </a:r>
            <a:endParaRPr lang="th-TH" sz="6000" smtClean="0">
              <a:solidFill>
                <a:schemeClr val="tx1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657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Meyer-Overton hypothesis: relationship between MAC and lipid or oil/blood solubility</a:t>
            </a:r>
          </a:p>
          <a:p>
            <a:pPr eaLnBrk="1" hangingPunct="1">
              <a:defRPr/>
            </a:pPr>
            <a:endParaRPr lang="th-TH" dirty="0" smtClean="0"/>
          </a:p>
        </p:txBody>
      </p:sp>
      <p:pic>
        <p:nvPicPr>
          <p:cNvPr id="19462" name="Picture 4" descr="figure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295400"/>
            <a:ext cx="50942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2161791" y="5938838"/>
            <a:ext cx="1663700" cy="609600"/>
          </a:xfrm>
          <a:prstGeom prst="wedgeEllipseCallout">
            <a:avLst>
              <a:gd name="adj1" fmla="val 60704"/>
              <a:gd name="adj2" fmla="val -28159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omic Sans MS" panose="030F0702030302020204" pitchFamily="66" charset="0"/>
                <a:cs typeface="TH Kodchasal" panose="02000506000000020004" pitchFamily="2" charset="-34"/>
              </a:rPr>
              <a:t>Poorly soluble</a:t>
            </a: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H Kodchasal" panose="02000506000000020004" pitchFamily="2" charset="-34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7162800" y="762000"/>
            <a:ext cx="1663700" cy="609600"/>
          </a:xfrm>
          <a:prstGeom prst="wedgeEllipseCallout">
            <a:avLst>
              <a:gd name="adj1" fmla="val 31109"/>
              <a:gd name="adj2" fmla="val 85577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mic Sans MS" panose="030F0702030302020204" pitchFamily="66" charset="0"/>
                <a:cs typeface="TH Kodchasal" panose="02000506000000020004" pitchFamily="2" charset="-34"/>
              </a:rPr>
              <a:t>Very weak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H Kodchasal" panose="02000506000000020004" pitchFamily="2" charset="-34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267200" y="5524500"/>
            <a:ext cx="2514600" cy="571500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0" name="Oval 9"/>
          <p:cNvSpPr/>
          <p:nvPr/>
        </p:nvSpPr>
        <p:spPr bwMode="auto">
          <a:xfrm rot="16200000">
            <a:off x="7543800" y="2209800"/>
            <a:ext cx="1676400" cy="457200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Physical properties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4 things to remember</a:t>
            </a:r>
            <a:endParaRPr lang="th-TH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Partial pressure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Solubility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Diffusion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Potency 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488E5-FF1E-4E7A-BF20-C55352C8313C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4E9B5D-E26E-4CFD-ADE4-2D1A9E020728}" type="datetime3">
              <a:rPr lang="en-US" smtClean="0"/>
              <a:pPr>
                <a:defRPr/>
              </a:pPr>
              <a:t>12 July 2019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032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B2ABA15B-5A6C-4298-8FE3-C503F80BAE90}" type="slidenum">
              <a:rPr lang="en-US" smtClean="0"/>
              <a:pPr eaLnBrk="1" hangingPunct="1">
                <a:defRPr/>
              </a:pPr>
              <a:t>18</a:t>
            </a:fld>
            <a:endParaRPr lang="th-TH" smtClean="0"/>
          </a:p>
        </p:txBody>
      </p:sp>
      <p:sp>
        <p:nvSpPr>
          <p:cNvPr id="18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C952C62-38C8-458D-945C-9BA406C8C94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80154" name="Rectangle 2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Comic Sans MS" pitchFamily="66" charset="0"/>
              </a:rPr>
              <a:t>Factors affecting MAC</a:t>
            </a:r>
            <a:endParaRPr lang="th-TH" sz="5400" smtClean="0">
              <a:latin typeface="Comic Sans MS" pitchFamily="66" charset="0"/>
            </a:endParaRPr>
          </a:p>
        </p:txBody>
      </p:sp>
      <p:graphicFrame>
        <p:nvGraphicFramePr>
          <p:cNvPr id="80531" name="Group 659"/>
          <p:cNvGraphicFramePr>
            <a:graphicFrameLocks noGrp="1"/>
          </p:cNvGraphicFramePr>
          <p:nvPr>
            <p:ph idx="1"/>
          </p:nvPr>
        </p:nvGraphicFramePr>
        <p:xfrm>
          <a:off x="457200" y="1422400"/>
          <a:ext cx="8458200" cy="4816475"/>
        </p:xfrm>
        <a:graphic>
          <a:graphicData uri="http://schemas.openxmlformats.org/drawingml/2006/table">
            <a:tbl>
              <a:tblPr/>
              <a:tblGrid>
                <a:gridCol w="3233738"/>
                <a:gridCol w="2481262"/>
                <a:gridCol w="2743200"/>
              </a:tblGrid>
              <a:tr h="335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Decrease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Increase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No effect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48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Hypothermia (animals</a:t>
                      </a: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Severe hypotension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Age</a:t>
                      </a: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(humans)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Opioids, ketamine (humans, 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Chronic administration of amphetamine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Reserpine, α-methyldopa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Cholinesterase inhibitors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Intravenous local anesthetics (humans, 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Pregnancy</a:t>
                      </a: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Hypoxemia (Pao</a:t>
                      </a:r>
                      <a:r>
                        <a:rPr kumimoji="0" lang="th-TH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&lt;40 mm Hg)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Anemia</a:t>
                      </a: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(animals)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α</a:t>
                      </a:r>
                      <a:r>
                        <a:rPr kumimoji="0" lang="th-TH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-Agonists (animals, humans)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Hyperthermia</a:t>
                      </a: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(animals)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Hypernatremia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th-TH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Hyperthyroidism</a:t>
                      </a: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(animals)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???</a:t>
                      </a:r>
                      <a:endParaRPr kumimoji="0" lang="th-TH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Alcoholism</a:t>
                      </a: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 (humans)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Acute administration of dextro-amphetamine (animals)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Genetic </a:t>
                      </a:r>
                      <a:endParaRPr kumimoji="0" lang="th-TH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Duration of anesthesia (humans, 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Sex (human, 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Metabolic acid-base status (animals)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Hypercapnia and hypocapnia (humans, 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Isovolemic anemia (animals)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Hypertension (animals)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Mg level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Hyperkalemia </a:t>
                      </a:r>
                      <a:endParaRPr kumimoji="0" lang="th-TH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B40113A8-C617-4B87-ACF8-D37BCB3A83DA}" type="slidenum">
              <a:rPr lang="en-US" smtClean="0"/>
              <a:pPr eaLnBrk="1" hangingPunct="1">
                <a:defRPr/>
              </a:pPr>
              <a:t>19</a:t>
            </a:fld>
            <a:endParaRPr lang="th-TH" smtClean="0"/>
          </a:p>
        </p:txBody>
      </p:sp>
      <p:sp>
        <p:nvSpPr>
          <p:cNvPr id="11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69275D0-AD29-403C-AB8D-E68B33F1BB8E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Dose –response curve</a:t>
            </a:r>
            <a:endParaRPr lang="th-TH" sz="6000" smtClean="0">
              <a:latin typeface="Comic Sans MS" pitchFamily="66" charset="0"/>
            </a:endParaRPr>
          </a:p>
        </p:txBody>
      </p:sp>
      <p:pic>
        <p:nvPicPr>
          <p:cNvPr id="20485" name="Picture 4" descr="dose-response cir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315200" cy="5410200"/>
          </a:xfrm>
          <a:noFill/>
          <a:ln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Freeform 7"/>
          <p:cNvSpPr>
            <a:spLocks/>
          </p:cNvSpPr>
          <p:nvPr/>
        </p:nvSpPr>
        <p:spPr bwMode="auto">
          <a:xfrm>
            <a:off x="2971800" y="1727200"/>
            <a:ext cx="5153025" cy="4179888"/>
          </a:xfrm>
          <a:custGeom>
            <a:avLst/>
            <a:gdLst>
              <a:gd name="T0" fmla="*/ 0 w 3246"/>
              <a:gd name="T1" fmla="*/ 2147483646 h 2633"/>
              <a:gd name="T2" fmla="*/ 2147483646 w 3246"/>
              <a:gd name="T3" fmla="*/ 2147483646 h 2633"/>
              <a:gd name="T4" fmla="*/ 2147483646 w 3246"/>
              <a:gd name="T5" fmla="*/ 2147483646 h 2633"/>
              <a:gd name="T6" fmla="*/ 2147483646 w 3246"/>
              <a:gd name="T7" fmla="*/ 2147483646 h 2633"/>
              <a:gd name="T8" fmla="*/ 2147483646 w 3246"/>
              <a:gd name="T9" fmla="*/ 2147483646 h 2633"/>
              <a:gd name="T10" fmla="*/ 2147483646 w 3246"/>
              <a:gd name="T11" fmla="*/ 2147483646 h 2633"/>
              <a:gd name="T12" fmla="*/ 2147483646 w 3246"/>
              <a:gd name="T13" fmla="*/ 2147483646 h 2633"/>
              <a:gd name="T14" fmla="*/ 2147483646 w 3246"/>
              <a:gd name="T15" fmla="*/ 2147483646 h 2633"/>
              <a:gd name="T16" fmla="*/ 2147483646 w 3246"/>
              <a:gd name="T17" fmla="*/ 2147483646 h 2633"/>
              <a:gd name="T18" fmla="*/ 2147483646 w 3246"/>
              <a:gd name="T19" fmla="*/ 2147483646 h 2633"/>
              <a:gd name="T20" fmla="*/ 2147483646 w 3246"/>
              <a:gd name="T21" fmla="*/ 2147483646 h 2633"/>
              <a:gd name="T22" fmla="*/ 2147483646 w 3246"/>
              <a:gd name="T23" fmla="*/ 2147483646 h 2633"/>
              <a:gd name="T24" fmla="*/ 2147483646 w 3246"/>
              <a:gd name="T25" fmla="*/ 2147483646 h 2633"/>
              <a:gd name="T26" fmla="*/ 2147483646 w 3246"/>
              <a:gd name="T27" fmla="*/ 2147483646 h 2633"/>
              <a:gd name="T28" fmla="*/ 2147483646 w 3246"/>
              <a:gd name="T29" fmla="*/ 2147483646 h 2633"/>
              <a:gd name="T30" fmla="*/ 2147483646 w 3246"/>
              <a:gd name="T31" fmla="*/ 2147483646 h 2633"/>
              <a:gd name="T32" fmla="*/ 2147483646 w 3246"/>
              <a:gd name="T33" fmla="*/ 2147483646 h 2633"/>
              <a:gd name="T34" fmla="*/ 2147483646 w 3246"/>
              <a:gd name="T35" fmla="*/ 2147483646 h 2633"/>
              <a:gd name="T36" fmla="*/ 2147483646 w 3246"/>
              <a:gd name="T37" fmla="*/ 2147483646 h 2633"/>
              <a:gd name="T38" fmla="*/ 2147483646 w 3246"/>
              <a:gd name="T39" fmla="*/ 2147483646 h 2633"/>
              <a:gd name="T40" fmla="*/ 2147483646 w 3246"/>
              <a:gd name="T41" fmla="*/ 2147483646 h 2633"/>
              <a:gd name="T42" fmla="*/ 2147483646 w 3246"/>
              <a:gd name="T43" fmla="*/ 2147483646 h 2633"/>
              <a:gd name="T44" fmla="*/ 2147483646 w 3246"/>
              <a:gd name="T45" fmla="*/ 2147483646 h 2633"/>
              <a:gd name="T46" fmla="*/ 2147483646 w 3246"/>
              <a:gd name="T47" fmla="*/ 2147483646 h 2633"/>
              <a:gd name="T48" fmla="*/ 2147483646 w 3246"/>
              <a:gd name="T49" fmla="*/ 2147483646 h 2633"/>
              <a:gd name="T50" fmla="*/ 2147483646 w 3246"/>
              <a:gd name="T51" fmla="*/ 2147483646 h 2633"/>
              <a:gd name="T52" fmla="*/ 2147483646 w 3246"/>
              <a:gd name="T53" fmla="*/ 2147483646 h 2633"/>
              <a:gd name="T54" fmla="*/ 2147483646 w 3246"/>
              <a:gd name="T55" fmla="*/ 2147483646 h 2633"/>
              <a:gd name="T56" fmla="*/ 2147483646 w 3246"/>
              <a:gd name="T57" fmla="*/ 2147483646 h 2633"/>
              <a:gd name="T58" fmla="*/ 2147483646 w 3246"/>
              <a:gd name="T59" fmla="*/ 2147483646 h 2633"/>
              <a:gd name="T60" fmla="*/ 2147483646 w 3246"/>
              <a:gd name="T61" fmla="*/ 2147483646 h 2633"/>
              <a:gd name="T62" fmla="*/ 2147483646 w 3246"/>
              <a:gd name="T63" fmla="*/ 2147483646 h 2633"/>
              <a:gd name="T64" fmla="*/ 2147483646 w 3246"/>
              <a:gd name="T65" fmla="*/ 2147483646 h 2633"/>
              <a:gd name="T66" fmla="*/ 2147483646 w 3246"/>
              <a:gd name="T67" fmla="*/ 2147483646 h 2633"/>
              <a:gd name="T68" fmla="*/ 2147483646 w 3246"/>
              <a:gd name="T69" fmla="*/ 2147483646 h 2633"/>
              <a:gd name="T70" fmla="*/ 2147483646 w 3246"/>
              <a:gd name="T71" fmla="*/ 2147483646 h 2633"/>
              <a:gd name="T72" fmla="*/ 2147483646 w 3246"/>
              <a:gd name="T73" fmla="*/ 0 h 26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46" h="2633">
                <a:moveTo>
                  <a:pt x="0" y="2633"/>
                </a:moveTo>
                <a:cubicBezTo>
                  <a:pt x="117" y="2626"/>
                  <a:pt x="231" y="2617"/>
                  <a:pt x="347" y="2597"/>
                </a:cubicBezTo>
                <a:cubicBezTo>
                  <a:pt x="399" y="2588"/>
                  <a:pt x="444" y="2576"/>
                  <a:pt x="494" y="2560"/>
                </a:cubicBezTo>
                <a:cubicBezTo>
                  <a:pt x="512" y="2554"/>
                  <a:pt x="548" y="2542"/>
                  <a:pt x="548" y="2542"/>
                </a:cubicBezTo>
                <a:cubicBezTo>
                  <a:pt x="577" y="2522"/>
                  <a:pt x="631" y="2496"/>
                  <a:pt x="658" y="2469"/>
                </a:cubicBezTo>
                <a:cubicBezTo>
                  <a:pt x="696" y="2431"/>
                  <a:pt x="737" y="2392"/>
                  <a:pt x="786" y="2368"/>
                </a:cubicBezTo>
                <a:cubicBezTo>
                  <a:pt x="840" y="2288"/>
                  <a:pt x="766" y="2386"/>
                  <a:pt x="832" y="2331"/>
                </a:cubicBezTo>
                <a:cubicBezTo>
                  <a:pt x="844" y="2321"/>
                  <a:pt x="849" y="2306"/>
                  <a:pt x="859" y="2295"/>
                </a:cubicBezTo>
                <a:cubicBezTo>
                  <a:pt x="885" y="2264"/>
                  <a:pt x="926" y="2235"/>
                  <a:pt x="960" y="2213"/>
                </a:cubicBezTo>
                <a:cubicBezTo>
                  <a:pt x="985" y="2161"/>
                  <a:pt x="1053" y="2092"/>
                  <a:pt x="1097" y="2048"/>
                </a:cubicBezTo>
                <a:cubicBezTo>
                  <a:pt x="1117" y="1988"/>
                  <a:pt x="1089" y="2053"/>
                  <a:pt x="1134" y="2002"/>
                </a:cubicBezTo>
                <a:cubicBezTo>
                  <a:pt x="1160" y="1973"/>
                  <a:pt x="1183" y="1942"/>
                  <a:pt x="1207" y="1911"/>
                </a:cubicBezTo>
                <a:cubicBezTo>
                  <a:pt x="1240" y="1868"/>
                  <a:pt x="1276" y="1818"/>
                  <a:pt x="1307" y="1774"/>
                </a:cubicBezTo>
                <a:cubicBezTo>
                  <a:pt x="1317" y="1743"/>
                  <a:pt x="1330" y="1720"/>
                  <a:pt x="1344" y="1691"/>
                </a:cubicBezTo>
                <a:cubicBezTo>
                  <a:pt x="1360" y="1658"/>
                  <a:pt x="1360" y="1624"/>
                  <a:pt x="1380" y="1591"/>
                </a:cubicBezTo>
                <a:cubicBezTo>
                  <a:pt x="1391" y="1572"/>
                  <a:pt x="1407" y="1556"/>
                  <a:pt x="1417" y="1536"/>
                </a:cubicBezTo>
                <a:cubicBezTo>
                  <a:pt x="1443" y="1483"/>
                  <a:pt x="1466" y="1431"/>
                  <a:pt x="1499" y="1381"/>
                </a:cubicBezTo>
                <a:cubicBezTo>
                  <a:pt x="1502" y="1372"/>
                  <a:pt x="1503" y="1362"/>
                  <a:pt x="1508" y="1353"/>
                </a:cubicBezTo>
                <a:cubicBezTo>
                  <a:pt x="1519" y="1334"/>
                  <a:pt x="1545" y="1298"/>
                  <a:pt x="1545" y="1298"/>
                </a:cubicBezTo>
                <a:cubicBezTo>
                  <a:pt x="1557" y="1240"/>
                  <a:pt x="1582" y="1182"/>
                  <a:pt x="1618" y="1134"/>
                </a:cubicBezTo>
                <a:cubicBezTo>
                  <a:pt x="1634" y="1083"/>
                  <a:pt x="1670" y="1041"/>
                  <a:pt x="1700" y="997"/>
                </a:cubicBezTo>
                <a:cubicBezTo>
                  <a:pt x="1706" y="988"/>
                  <a:pt x="1713" y="978"/>
                  <a:pt x="1719" y="969"/>
                </a:cubicBezTo>
                <a:cubicBezTo>
                  <a:pt x="1725" y="960"/>
                  <a:pt x="1737" y="942"/>
                  <a:pt x="1737" y="942"/>
                </a:cubicBezTo>
                <a:cubicBezTo>
                  <a:pt x="1756" y="884"/>
                  <a:pt x="1803" y="843"/>
                  <a:pt x="1838" y="795"/>
                </a:cubicBezTo>
                <a:cubicBezTo>
                  <a:pt x="1846" y="784"/>
                  <a:pt x="1851" y="771"/>
                  <a:pt x="1856" y="759"/>
                </a:cubicBezTo>
                <a:cubicBezTo>
                  <a:pt x="1860" y="750"/>
                  <a:pt x="1860" y="739"/>
                  <a:pt x="1865" y="731"/>
                </a:cubicBezTo>
                <a:cubicBezTo>
                  <a:pt x="1872" y="720"/>
                  <a:pt x="1884" y="714"/>
                  <a:pt x="1892" y="704"/>
                </a:cubicBezTo>
                <a:cubicBezTo>
                  <a:pt x="1940" y="643"/>
                  <a:pt x="1980" y="590"/>
                  <a:pt x="2039" y="539"/>
                </a:cubicBezTo>
                <a:cubicBezTo>
                  <a:pt x="2068" y="514"/>
                  <a:pt x="2082" y="488"/>
                  <a:pt x="2112" y="466"/>
                </a:cubicBezTo>
                <a:cubicBezTo>
                  <a:pt x="2154" y="435"/>
                  <a:pt x="2181" y="391"/>
                  <a:pt x="2231" y="375"/>
                </a:cubicBezTo>
                <a:cubicBezTo>
                  <a:pt x="2279" y="325"/>
                  <a:pt x="2317" y="252"/>
                  <a:pt x="2386" y="229"/>
                </a:cubicBezTo>
                <a:cubicBezTo>
                  <a:pt x="2412" y="201"/>
                  <a:pt x="2431" y="192"/>
                  <a:pt x="2468" y="183"/>
                </a:cubicBezTo>
                <a:cubicBezTo>
                  <a:pt x="2512" y="141"/>
                  <a:pt x="2455" y="190"/>
                  <a:pt x="2523" y="155"/>
                </a:cubicBezTo>
                <a:cubicBezTo>
                  <a:pt x="2531" y="151"/>
                  <a:pt x="2534" y="141"/>
                  <a:pt x="2542" y="137"/>
                </a:cubicBezTo>
                <a:cubicBezTo>
                  <a:pt x="2566" y="123"/>
                  <a:pt x="2597" y="110"/>
                  <a:pt x="2624" y="101"/>
                </a:cubicBezTo>
                <a:cubicBezTo>
                  <a:pt x="2661" y="75"/>
                  <a:pt x="2700" y="67"/>
                  <a:pt x="2743" y="55"/>
                </a:cubicBezTo>
                <a:cubicBezTo>
                  <a:pt x="2905" y="10"/>
                  <a:pt x="3078" y="0"/>
                  <a:pt x="3246" y="0"/>
                </a:cubicBezTo>
              </a:path>
            </a:pathLst>
          </a:custGeom>
          <a:noFill/>
          <a:ln w="1905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1524000" y="1752600"/>
            <a:ext cx="57150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958850" y="160655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  <a:endParaRPr lang="th-TH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 flipH="1" flipV="1">
            <a:off x="1524000" y="2057399"/>
            <a:ext cx="5249779" cy="476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5943600" y="2057400"/>
            <a:ext cx="0" cy="396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7696200" y="1752600"/>
            <a:ext cx="0" cy="42672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" name="Freeform 3"/>
          <p:cNvSpPr/>
          <p:nvPr/>
        </p:nvSpPr>
        <p:spPr bwMode="auto">
          <a:xfrm>
            <a:off x="5700321" y="5741354"/>
            <a:ext cx="490888" cy="444180"/>
          </a:xfrm>
          <a:custGeom>
            <a:avLst/>
            <a:gdLst>
              <a:gd name="connsiteX0" fmla="*/ 404261 w 490888"/>
              <a:gd name="connsiteY0" fmla="*/ 11044 h 444180"/>
              <a:gd name="connsiteX1" fmla="*/ 211756 w 490888"/>
              <a:gd name="connsiteY1" fmla="*/ 11044 h 444180"/>
              <a:gd name="connsiteX2" fmla="*/ 154004 w 490888"/>
              <a:gd name="connsiteY2" fmla="*/ 30294 h 444180"/>
              <a:gd name="connsiteX3" fmla="*/ 57752 w 490888"/>
              <a:gd name="connsiteY3" fmla="*/ 107296 h 444180"/>
              <a:gd name="connsiteX4" fmla="*/ 9625 w 490888"/>
              <a:gd name="connsiteY4" fmla="*/ 165048 h 444180"/>
              <a:gd name="connsiteX5" fmla="*/ 0 w 490888"/>
              <a:gd name="connsiteY5" fmla="*/ 193924 h 444180"/>
              <a:gd name="connsiteX6" fmla="*/ 9625 w 490888"/>
              <a:gd name="connsiteY6" fmla="*/ 357553 h 444180"/>
              <a:gd name="connsiteX7" fmla="*/ 38501 w 490888"/>
              <a:gd name="connsiteY7" fmla="*/ 386429 h 444180"/>
              <a:gd name="connsiteX8" fmla="*/ 125128 w 490888"/>
              <a:gd name="connsiteY8" fmla="*/ 424930 h 444180"/>
              <a:gd name="connsiteX9" fmla="*/ 202130 w 490888"/>
              <a:gd name="connsiteY9" fmla="*/ 444180 h 444180"/>
              <a:gd name="connsiteX10" fmla="*/ 365760 w 490888"/>
              <a:gd name="connsiteY10" fmla="*/ 434555 h 444180"/>
              <a:gd name="connsiteX11" fmla="*/ 394636 w 490888"/>
              <a:gd name="connsiteY11" fmla="*/ 424930 h 444180"/>
              <a:gd name="connsiteX12" fmla="*/ 423512 w 490888"/>
              <a:gd name="connsiteY12" fmla="*/ 396054 h 444180"/>
              <a:gd name="connsiteX13" fmla="*/ 452387 w 490888"/>
              <a:gd name="connsiteY13" fmla="*/ 376804 h 444180"/>
              <a:gd name="connsiteX14" fmla="*/ 471638 w 490888"/>
              <a:gd name="connsiteY14" fmla="*/ 338303 h 444180"/>
              <a:gd name="connsiteX15" fmla="*/ 490888 w 490888"/>
              <a:gd name="connsiteY15" fmla="*/ 280551 h 444180"/>
              <a:gd name="connsiteX16" fmla="*/ 481263 w 490888"/>
              <a:gd name="connsiteY16" fmla="*/ 136172 h 444180"/>
              <a:gd name="connsiteX17" fmla="*/ 471638 w 490888"/>
              <a:gd name="connsiteY17" fmla="*/ 107296 h 444180"/>
              <a:gd name="connsiteX18" fmla="*/ 442762 w 490888"/>
              <a:gd name="connsiteY18" fmla="*/ 78420 h 444180"/>
              <a:gd name="connsiteX19" fmla="*/ 404261 w 490888"/>
              <a:gd name="connsiteY19" fmla="*/ 11044 h 44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888" h="444180">
                <a:moveTo>
                  <a:pt x="404261" y="11044"/>
                </a:moveTo>
                <a:cubicBezTo>
                  <a:pt x="365760" y="-185"/>
                  <a:pt x="336751" y="-6812"/>
                  <a:pt x="211756" y="11044"/>
                </a:cubicBezTo>
                <a:cubicBezTo>
                  <a:pt x="191668" y="13914"/>
                  <a:pt x="154004" y="30294"/>
                  <a:pt x="154004" y="30294"/>
                </a:cubicBezTo>
                <a:cubicBezTo>
                  <a:pt x="86107" y="98192"/>
                  <a:pt x="120603" y="75871"/>
                  <a:pt x="57752" y="107296"/>
                </a:cubicBezTo>
                <a:cubicBezTo>
                  <a:pt x="36466" y="128582"/>
                  <a:pt x="23025" y="138248"/>
                  <a:pt x="9625" y="165048"/>
                </a:cubicBezTo>
                <a:cubicBezTo>
                  <a:pt x="5088" y="174123"/>
                  <a:pt x="3208" y="184299"/>
                  <a:pt x="0" y="193924"/>
                </a:cubicBezTo>
                <a:cubicBezTo>
                  <a:pt x="3208" y="248467"/>
                  <a:pt x="-1090" y="303977"/>
                  <a:pt x="9625" y="357553"/>
                </a:cubicBezTo>
                <a:cubicBezTo>
                  <a:pt x="12295" y="370901"/>
                  <a:pt x="28044" y="377715"/>
                  <a:pt x="38501" y="386429"/>
                </a:cubicBezTo>
                <a:cubicBezTo>
                  <a:pt x="69005" y="411849"/>
                  <a:pt x="83162" y="410941"/>
                  <a:pt x="125128" y="424930"/>
                </a:cubicBezTo>
                <a:cubicBezTo>
                  <a:pt x="169519" y="439727"/>
                  <a:pt x="144063" y="432567"/>
                  <a:pt x="202130" y="444180"/>
                </a:cubicBezTo>
                <a:cubicBezTo>
                  <a:pt x="256673" y="440972"/>
                  <a:pt x="311394" y="439991"/>
                  <a:pt x="365760" y="434555"/>
                </a:cubicBezTo>
                <a:cubicBezTo>
                  <a:pt x="375856" y="433545"/>
                  <a:pt x="386194" y="430558"/>
                  <a:pt x="394636" y="424930"/>
                </a:cubicBezTo>
                <a:cubicBezTo>
                  <a:pt x="405962" y="417379"/>
                  <a:pt x="413055" y="404768"/>
                  <a:pt x="423512" y="396054"/>
                </a:cubicBezTo>
                <a:cubicBezTo>
                  <a:pt x="432399" y="388648"/>
                  <a:pt x="442762" y="383221"/>
                  <a:pt x="452387" y="376804"/>
                </a:cubicBezTo>
                <a:cubicBezTo>
                  <a:pt x="458804" y="363970"/>
                  <a:pt x="466309" y="351625"/>
                  <a:pt x="471638" y="338303"/>
                </a:cubicBezTo>
                <a:cubicBezTo>
                  <a:pt x="479174" y="319462"/>
                  <a:pt x="490888" y="280551"/>
                  <a:pt x="490888" y="280551"/>
                </a:cubicBezTo>
                <a:cubicBezTo>
                  <a:pt x="487680" y="232425"/>
                  <a:pt x="486589" y="184110"/>
                  <a:pt x="481263" y="136172"/>
                </a:cubicBezTo>
                <a:cubicBezTo>
                  <a:pt x="480143" y="126088"/>
                  <a:pt x="477266" y="115738"/>
                  <a:pt x="471638" y="107296"/>
                </a:cubicBezTo>
                <a:cubicBezTo>
                  <a:pt x="464087" y="95970"/>
                  <a:pt x="452387" y="88045"/>
                  <a:pt x="442762" y="78420"/>
                </a:cubicBezTo>
                <a:cubicBezTo>
                  <a:pt x="430267" y="40936"/>
                  <a:pt x="442762" y="22273"/>
                  <a:pt x="404261" y="11044"/>
                </a:cubicBezTo>
                <a:close/>
              </a:path>
            </a:pathLst>
          </a:custGeom>
          <a:noFill/>
          <a:ln w="28575" cap="sq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450756" y="5772470"/>
            <a:ext cx="490888" cy="444180"/>
          </a:xfrm>
          <a:custGeom>
            <a:avLst/>
            <a:gdLst>
              <a:gd name="connsiteX0" fmla="*/ 404261 w 490888"/>
              <a:gd name="connsiteY0" fmla="*/ 11044 h 444180"/>
              <a:gd name="connsiteX1" fmla="*/ 211756 w 490888"/>
              <a:gd name="connsiteY1" fmla="*/ 11044 h 444180"/>
              <a:gd name="connsiteX2" fmla="*/ 154004 w 490888"/>
              <a:gd name="connsiteY2" fmla="*/ 30294 h 444180"/>
              <a:gd name="connsiteX3" fmla="*/ 57752 w 490888"/>
              <a:gd name="connsiteY3" fmla="*/ 107296 h 444180"/>
              <a:gd name="connsiteX4" fmla="*/ 9625 w 490888"/>
              <a:gd name="connsiteY4" fmla="*/ 165048 h 444180"/>
              <a:gd name="connsiteX5" fmla="*/ 0 w 490888"/>
              <a:gd name="connsiteY5" fmla="*/ 193924 h 444180"/>
              <a:gd name="connsiteX6" fmla="*/ 9625 w 490888"/>
              <a:gd name="connsiteY6" fmla="*/ 357553 h 444180"/>
              <a:gd name="connsiteX7" fmla="*/ 38501 w 490888"/>
              <a:gd name="connsiteY7" fmla="*/ 386429 h 444180"/>
              <a:gd name="connsiteX8" fmla="*/ 125128 w 490888"/>
              <a:gd name="connsiteY8" fmla="*/ 424930 h 444180"/>
              <a:gd name="connsiteX9" fmla="*/ 202130 w 490888"/>
              <a:gd name="connsiteY9" fmla="*/ 444180 h 444180"/>
              <a:gd name="connsiteX10" fmla="*/ 365760 w 490888"/>
              <a:gd name="connsiteY10" fmla="*/ 434555 h 444180"/>
              <a:gd name="connsiteX11" fmla="*/ 394636 w 490888"/>
              <a:gd name="connsiteY11" fmla="*/ 424930 h 444180"/>
              <a:gd name="connsiteX12" fmla="*/ 423512 w 490888"/>
              <a:gd name="connsiteY12" fmla="*/ 396054 h 444180"/>
              <a:gd name="connsiteX13" fmla="*/ 452387 w 490888"/>
              <a:gd name="connsiteY13" fmla="*/ 376804 h 444180"/>
              <a:gd name="connsiteX14" fmla="*/ 471638 w 490888"/>
              <a:gd name="connsiteY14" fmla="*/ 338303 h 444180"/>
              <a:gd name="connsiteX15" fmla="*/ 490888 w 490888"/>
              <a:gd name="connsiteY15" fmla="*/ 280551 h 444180"/>
              <a:gd name="connsiteX16" fmla="*/ 481263 w 490888"/>
              <a:gd name="connsiteY16" fmla="*/ 136172 h 444180"/>
              <a:gd name="connsiteX17" fmla="*/ 471638 w 490888"/>
              <a:gd name="connsiteY17" fmla="*/ 107296 h 444180"/>
              <a:gd name="connsiteX18" fmla="*/ 442762 w 490888"/>
              <a:gd name="connsiteY18" fmla="*/ 78420 h 444180"/>
              <a:gd name="connsiteX19" fmla="*/ 404261 w 490888"/>
              <a:gd name="connsiteY19" fmla="*/ 11044 h 44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888" h="444180">
                <a:moveTo>
                  <a:pt x="404261" y="11044"/>
                </a:moveTo>
                <a:cubicBezTo>
                  <a:pt x="365760" y="-185"/>
                  <a:pt x="336751" y="-6812"/>
                  <a:pt x="211756" y="11044"/>
                </a:cubicBezTo>
                <a:cubicBezTo>
                  <a:pt x="191668" y="13914"/>
                  <a:pt x="154004" y="30294"/>
                  <a:pt x="154004" y="30294"/>
                </a:cubicBezTo>
                <a:cubicBezTo>
                  <a:pt x="86107" y="98192"/>
                  <a:pt x="120603" y="75871"/>
                  <a:pt x="57752" y="107296"/>
                </a:cubicBezTo>
                <a:cubicBezTo>
                  <a:pt x="36466" y="128582"/>
                  <a:pt x="23025" y="138248"/>
                  <a:pt x="9625" y="165048"/>
                </a:cubicBezTo>
                <a:cubicBezTo>
                  <a:pt x="5088" y="174123"/>
                  <a:pt x="3208" y="184299"/>
                  <a:pt x="0" y="193924"/>
                </a:cubicBezTo>
                <a:cubicBezTo>
                  <a:pt x="3208" y="248467"/>
                  <a:pt x="-1090" y="303977"/>
                  <a:pt x="9625" y="357553"/>
                </a:cubicBezTo>
                <a:cubicBezTo>
                  <a:pt x="12295" y="370901"/>
                  <a:pt x="28044" y="377715"/>
                  <a:pt x="38501" y="386429"/>
                </a:cubicBezTo>
                <a:cubicBezTo>
                  <a:pt x="69005" y="411849"/>
                  <a:pt x="83162" y="410941"/>
                  <a:pt x="125128" y="424930"/>
                </a:cubicBezTo>
                <a:cubicBezTo>
                  <a:pt x="169519" y="439727"/>
                  <a:pt x="144063" y="432567"/>
                  <a:pt x="202130" y="444180"/>
                </a:cubicBezTo>
                <a:cubicBezTo>
                  <a:pt x="256673" y="440972"/>
                  <a:pt x="311394" y="439991"/>
                  <a:pt x="365760" y="434555"/>
                </a:cubicBezTo>
                <a:cubicBezTo>
                  <a:pt x="375856" y="433545"/>
                  <a:pt x="386194" y="430558"/>
                  <a:pt x="394636" y="424930"/>
                </a:cubicBezTo>
                <a:cubicBezTo>
                  <a:pt x="405962" y="417379"/>
                  <a:pt x="413055" y="404768"/>
                  <a:pt x="423512" y="396054"/>
                </a:cubicBezTo>
                <a:cubicBezTo>
                  <a:pt x="432399" y="388648"/>
                  <a:pt x="442762" y="383221"/>
                  <a:pt x="452387" y="376804"/>
                </a:cubicBezTo>
                <a:cubicBezTo>
                  <a:pt x="458804" y="363970"/>
                  <a:pt x="466309" y="351625"/>
                  <a:pt x="471638" y="338303"/>
                </a:cubicBezTo>
                <a:cubicBezTo>
                  <a:pt x="479174" y="319462"/>
                  <a:pt x="490888" y="280551"/>
                  <a:pt x="490888" y="280551"/>
                </a:cubicBezTo>
                <a:cubicBezTo>
                  <a:pt x="487680" y="232425"/>
                  <a:pt x="486589" y="184110"/>
                  <a:pt x="481263" y="136172"/>
                </a:cubicBezTo>
                <a:cubicBezTo>
                  <a:pt x="480143" y="126088"/>
                  <a:pt x="477266" y="115738"/>
                  <a:pt x="471638" y="107296"/>
                </a:cubicBezTo>
                <a:cubicBezTo>
                  <a:pt x="464087" y="95970"/>
                  <a:pt x="452387" y="88045"/>
                  <a:pt x="442762" y="78420"/>
                </a:cubicBezTo>
                <a:cubicBezTo>
                  <a:pt x="430267" y="40936"/>
                  <a:pt x="442762" y="22273"/>
                  <a:pt x="404261" y="11044"/>
                </a:cubicBezTo>
                <a:close/>
              </a:path>
            </a:pathLst>
          </a:cu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90600" y="1905000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95</a:t>
            </a:r>
            <a:endParaRPr lang="th-TH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1457394" y="1754188"/>
            <a:ext cx="5163985" cy="4265612"/>
          </a:xfrm>
          <a:custGeom>
            <a:avLst/>
            <a:gdLst>
              <a:gd name="T0" fmla="*/ 0 w 3246"/>
              <a:gd name="T1" fmla="*/ 2147483646 h 2633"/>
              <a:gd name="T2" fmla="*/ 2147483646 w 3246"/>
              <a:gd name="T3" fmla="*/ 2147483646 h 2633"/>
              <a:gd name="T4" fmla="*/ 2147483646 w 3246"/>
              <a:gd name="T5" fmla="*/ 2147483646 h 2633"/>
              <a:gd name="T6" fmla="*/ 2147483646 w 3246"/>
              <a:gd name="T7" fmla="*/ 2147483646 h 2633"/>
              <a:gd name="T8" fmla="*/ 2147483646 w 3246"/>
              <a:gd name="T9" fmla="*/ 2147483646 h 2633"/>
              <a:gd name="T10" fmla="*/ 2147483646 w 3246"/>
              <a:gd name="T11" fmla="*/ 2147483646 h 2633"/>
              <a:gd name="T12" fmla="*/ 2147483646 w 3246"/>
              <a:gd name="T13" fmla="*/ 2147483646 h 2633"/>
              <a:gd name="T14" fmla="*/ 2147483646 w 3246"/>
              <a:gd name="T15" fmla="*/ 2147483646 h 2633"/>
              <a:gd name="T16" fmla="*/ 2147483646 w 3246"/>
              <a:gd name="T17" fmla="*/ 2147483646 h 2633"/>
              <a:gd name="T18" fmla="*/ 2147483646 w 3246"/>
              <a:gd name="T19" fmla="*/ 2147483646 h 2633"/>
              <a:gd name="T20" fmla="*/ 2147483646 w 3246"/>
              <a:gd name="T21" fmla="*/ 2147483646 h 2633"/>
              <a:gd name="T22" fmla="*/ 2147483646 w 3246"/>
              <a:gd name="T23" fmla="*/ 2147483646 h 2633"/>
              <a:gd name="T24" fmla="*/ 2147483646 w 3246"/>
              <a:gd name="T25" fmla="*/ 2147483646 h 2633"/>
              <a:gd name="T26" fmla="*/ 2147483646 w 3246"/>
              <a:gd name="T27" fmla="*/ 2147483646 h 2633"/>
              <a:gd name="T28" fmla="*/ 2147483646 w 3246"/>
              <a:gd name="T29" fmla="*/ 2147483646 h 2633"/>
              <a:gd name="T30" fmla="*/ 2147483646 w 3246"/>
              <a:gd name="T31" fmla="*/ 2147483646 h 2633"/>
              <a:gd name="T32" fmla="*/ 2147483646 w 3246"/>
              <a:gd name="T33" fmla="*/ 2147483646 h 2633"/>
              <a:gd name="T34" fmla="*/ 2147483646 w 3246"/>
              <a:gd name="T35" fmla="*/ 2147483646 h 2633"/>
              <a:gd name="T36" fmla="*/ 2147483646 w 3246"/>
              <a:gd name="T37" fmla="*/ 2147483646 h 2633"/>
              <a:gd name="T38" fmla="*/ 2147483646 w 3246"/>
              <a:gd name="T39" fmla="*/ 2147483646 h 2633"/>
              <a:gd name="T40" fmla="*/ 2147483646 w 3246"/>
              <a:gd name="T41" fmla="*/ 2147483646 h 2633"/>
              <a:gd name="T42" fmla="*/ 2147483646 w 3246"/>
              <a:gd name="T43" fmla="*/ 2147483646 h 2633"/>
              <a:gd name="T44" fmla="*/ 2147483646 w 3246"/>
              <a:gd name="T45" fmla="*/ 2147483646 h 2633"/>
              <a:gd name="T46" fmla="*/ 2147483646 w 3246"/>
              <a:gd name="T47" fmla="*/ 2147483646 h 2633"/>
              <a:gd name="T48" fmla="*/ 2147483646 w 3246"/>
              <a:gd name="T49" fmla="*/ 2147483646 h 2633"/>
              <a:gd name="T50" fmla="*/ 2147483646 w 3246"/>
              <a:gd name="T51" fmla="*/ 2147483646 h 2633"/>
              <a:gd name="T52" fmla="*/ 2147483646 w 3246"/>
              <a:gd name="T53" fmla="*/ 2147483646 h 2633"/>
              <a:gd name="T54" fmla="*/ 2147483646 w 3246"/>
              <a:gd name="T55" fmla="*/ 2147483646 h 2633"/>
              <a:gd name="T56" fmla="*/ 2147483646 w 3246"/>
              <a:gd name="T57" fmla="*/ 2147483646 h 2633"/>
              <a:gd name="T58" fmla="*/ 2147483646 w 3246"/>
              <a:gd name="T59" fmla="*/ 2147483646 h 2633"/>
              <a:gd name="T60" fmla="*/ 2147483646 w 3246"/>
              <a:gd name="T61" fmla="*/ 2147483646 h 2633"/>
              <a:gd name="T62" fmla="*/ 2147483646 w 3246"/>
              <a:gd name="T63" fmla="*/ 2147483646 h 2633"/>
              <a:gd name="T64" fmla="*/ 2147483646 w 3246"/>
              <a:gd name="T65" fmla="*/ 2147483646 h 2633"/>
              <a:gd name="T66" fmla="*/ 2147483646 w 3246"/>
              <a:gd name="T67" fmla="*/ 2147483646 h 2633"/>
              <a:gd name="T68" fmla="*/ 2147483646 w 3246"/>
              <a:gd name="T69" fmla="*/ 2147483646 h 2633"/>
              <a:gd name="T70" fmla="*/ 2147483646 w 3246"/>
              <a:gd name="T71" fmla="*/ 2147483646 h 2633"/>
              <a:gd name="T72" fmla="*/ 2147483646 w 3246"/>
              <a:gd name="T73" fmla="*/ 0 h 26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46" h="2633">
                <a:moveTo>
                  <a:pt x="0" y="2633"/>
                </a:moveTo>
                <a:cubicBezTo>
                  <a:pt x="117" y="2626"/>
                  <a:pt x="231" y="2617"/>
                  <a:pt x="347" y="2597"/>
                </a:cubicBezTo>
                <a:cubicBezTo>
                  <a:pt x="399" y="2588"/>
                  <a:pt x="444" y="2576"/>
                  <a:pt x="494" y="2560"/>
                </a:cubicBezTo>
                <a:cubicBezTo>
                  <a:pt x="512" y="2554"/>
                  <a:pt x="548" y="2542"/>
                  <a:pt x="548" y="2542"/>
                </a:cubicBezTo>
                <a:cubicBezTo>
                  <a:pt x="577" y="2522"/>
                  <a:pt x="631" y="2496"/>
                  <a:pt x="658" y="2469"/>
                </a:cubicBezTo>
                <a:cubicBezTo>
                  <a:pt x="696" y="2431"/>
                  <a:pt x="737" y="2392"/>
                  <a:pt x="786" y="2368"/>
                </a:cubicBezTo>
                <a:cubicBezTo>
                  <a:pt x="840" y="2288"/>
                  <a:pt x="766" y="2386"/>
                  <a:pt x="832" y="2331"/>
                </a:cubicBezTo>
                <a:cubicBezTo>
                  <a:pt x="844" y="2321"/>
                  <a:pt x="849" y="2306"/>
                  <a:pt x="859" y="2295"/>
                </a:cubicBezTo>
                <a:cubicBezTo>
                  <a:pt x="885" y="2264"/>
                  <a:pt x="926" y="2235"/>
                  <a:pt x="960" y="2213"/>
                </a:cubicBezTo>
                <a:cubicBezTo>
                  <a:pt x="985" y="2161"/>
                  <a:pt x="1053" y="2092"/>
                  <a:pt x="1097" y="2048"/>
                </a:cubicBezTo>
                <a:cubicBezTo>
                  <a:pt x="1117" y="1988"/>
                  <a:pt x="1089" y="2053"/>
                  <a:pt x="1134" y="2002"/>
                </a:cubicBezTo>
                <a:cubicBezTo>
                  <a:pt x="1160" y="1973"/>
                  <a:pt x="1183" y="1942"/>
                  <a:pt x="1207" y="1911"/>
                </a:cubicBezTo>
                <a:cubicBezTo>
                  <a:pt x="1240" y="1868"/>
                  <a:pt x="1276" y="1818"/>
                  <a:pt x="1307" y="1774"/>
                </a:cubicBezTo>
                <a:cubicBezTo>
                  <a:pt x="1317" y="1743"/>
                  <a:pt x="1330" y="1720"/>
                  <a:pt x="1344" y="1691"/>
                </a:cubicBezTo>
                <a:cubicBezTo>
                  <a:pt x="1360" y="1658"/>
                  <a:pt x="1360" y="1624"/>
                  <a:pt x="1380" y="1591"/>
                </a:cubicBezTo>
                <a:cubicBezTo>
                  <a:pt x="1391" y="1572"/>
                  <a:pt x="1407" y="1556"/>
                  <a:pt x="1417" y="1536"/>
                </a:cubicBezTo>
                <a:cubicBezTo>
                  <a:pt x="1443" y="1483"/>
                  <a:pt x="1466" y="1431"/>
                  <a:pt x="1499" y="1381"/>
                </a:cubicBezTo>
                <a:cubicBezTo>
                  <a:pt x="1502" y="1372"/>
                  <a:pt x="1503" y="1362"/>
                  <a:pt x="1508" y="1353"/>
                </a:cubicBezTo>
                <a:cubicBezTo>
                  <a:pt x="1519" y="1334"/>
                  <a:pt x="1545" y="1298"/>
                  <a:pt x="1545" y="1298"/>
                </a:cubicBezTo>
                <a:cubicBezTo>
                  <a:pt x="1557" y="1240"/>
                  <a:pt x="1582" y="1182"/>
                  <a:pt x="1618" y="1134"/>
                </a:cubicBezTo>
                <a:cubicBezTo>
                  <a:pt x="1634" y="1083"/>
                  <a:pt x="1670" y="1041"/>
                  <a:pt x="1700" y="997"/>
                </a:cubicBezTo>
                <a:cubicBezTo>
                  <a:pt x="1706" y="988"/>
                  <a:pt x="1713" y="978"/>
                  <a:pt x="1719" y="969"/>
                </a:cubicBezTo>
                <a:cubicBezTo>
                  <a:pt x="1725" y="960"/>
                  <a:pt x="1737" y="942"/>
                  <a:pt x="1737" y="942"/>
                </a:cubicBezTo>
                <a:cubicBezTo>
                  <a:pt x="1756" y="884"/>
                  <a:pt x="1803" y="843"/>
                  <a:pt x="1838" y="795"/>
                </a:cubicBezTo>
                <a:cubicBezTo>
                  <a:pt x="1846" y="784"/>
                  <a:pt x="1851" y="771"/>
                  <a:pt x="1856" y="759"/>
                </a:cubicBezTo>
                <a:cubicBezTo>
                  <a:pt x="1860" y="750"/>
                  <a:pt x="1860" y="739"/>
                  <a:pt x="1865" y="731"/>
                </a:cubicBezTo>
                <a:cubicBezTo>
                  <a:pt x="1872" y="720"/>
                  <a:pt x="1884" y="714"/>
                  <a:pt x="1892" y="704"/>
                </a:cubicBezTo>
                <a:cubicBezTo>
                  <a:pt x="1940" y="643"/>
                  <a:pt x="1980" y="590"/>
                  <a:pt x="2039" y="539"/>
                </a:cubicBezTo>
                <a:cubicBezTo>
                  <a:pt x="2068" y="514"/>
                  <a:pt x="2082" y="488"/>
                  <a:pt x="2112" y="466"/>
                </a:cubicBezTo>
                <a:cubicBezTo>
                  <a:pt x="2154" y="435"/>
                  <a:pt x="2181" y="391"/>
                  <a:pt x="2231" y="375"/>
                </a:cubicBezTo>
                <a:cubicBezTo>
                  <a:pt x="2279" y="325"/>
                  <a:pt x="2317" y="252"/>
                  <a:pt x="2386" y="229"/>
                </a:cubicBezTo>
                <a:cubicBezTo>
                  <a:pt x="2412" y="201"/>
                  <a:pt x="2431" y="192"/>
                  <a:pt x="2468" y="183"/>
                </a:cubicBezTo>
                <a:cubicBezTo>
                  <a:pt x="2512" y="141"/>
                  <a:pt x="2455" y="190"/>
                  <a:pt x="2523" y="155"/>
                </a:cubicBezTo>
                <a:cubicBezTo>
                  <a:pt x="2531" y="151"/>
                  <a:pt x="2534" y="141"/>
                  <a:pt x="2542" y="137"/>
                </a:cubicBezTo>
                <a:cubicBezTo>
                  <a:pt x="2566" y="123"/>
                  <a:pt x="2597" y="110"/>
                  <a:pt x="2624" y="101"/>
                </a:cubicBezTo>
                <a:cubicBezTo>
                  <a:pt x="2661" y="75"/>
                  <a:pt x="2700" y="67"/>
                  <a:pt x="2743" y="55"/>
                </a:cubicBezTo>
                <a:cubicBezTo>
                  <a:pt x="2905" y="10"/>
                  <a:pt x="3078" y="0"/>
                  <a:pt x="3246" y="0"/>
                </a:cubicBezTo>
              </a:path>
            </a:pathLst>
          </a:custGeom>
          <a:noFill/>
          <a:ln w="19050" cap="sq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>
              <a:solidFill>
                <a:srgbClr val="9900CC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781800" y="2057400"/>
            <a:ext cx="0" cy="396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334000" y="2057400"/>
            <a:ext cx="0" cy="396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0" name="Freeform 19"/>
          <p:cNvSpPr/>
          <p:nvPr/>
        </p:nvSpPr>
        <p:spPr bwMode="auto">
          <a:xfrm>
            <a:off x="6553200" y="5728020"/>
            <a:ext cx="490888" cy="444180"/>
          </a:xfrm>
          <a:custGeom>
            <a:avLst/>
            <a:gdLst>
              <a:gd name="connsiteX0" fmla="*/ 404261 w 490888"/>
              <a:gd name="connsiteY0" fmla="*/ 11044 h 444180"/>
              <a:gd name="connsiteX1" fmla="*/ 211756 w 490888"/>
              <a:gd name="connsiteY1" fmla="*/ 11044 h 444180"/>
              <a:gd name="connsiteX2" fmla="*/ 154004 w 490888"/>
              <a:gd name="connsiteY2" fmla="*/ 30294 h 444180"/>
              <a:gd name="connsiteX3" fmla="*/ 57752 w 490888"/>
              <a:gd name="connsiteY3" fmla="*/ 107296 h 444180"/>
              <a:gd name="connsiteX4" fmla="*/ 9625 w 490888"/>
              <a:gd name="connsiteY4" fmla="*/ 165048 h 444180"/>
              <a:gd name="connsiteX5" fmla="*/ 0 w 490888"/>
              <a:gd name="connsiteY5" fmla="*/ 193924 h 444180"/>
              <a:gd name="connsiteX6" fmla="*/ 9625 w 490888"/>
              <a:gd name="connsiteY6" fmla="*/ 357553 h 444180"/>
              <a:gd name="connsiteX7" fmla="*/ 38501 w 490888"/>
              <a:gd name="connsiteY7" fmla="*/ 386429 h 444180"/>
              <a:gd name="connsiteX8" fmla="*/ 125128 w 490888"/>
              <a:gd name="connsiteY8" fmla="*/ 424930 h 444180"/>
              <a:gd name="connsiteX9" fmla="*/ 202130 w 490888"/>
              <a:gd name="connsiteY9" fmla="*/ 444180 h 444180"/>
              <a:gd name="connsiteX10" fmla="*/ 365760 w 490888"/>
              <a:gd name="connsiteY10" fmla="*/ 434555 h 444180"/>
              <a:gd name="connsiteX11" fmla="*/ 394636 w 490888"/>
              <a:gd name="connsiteY11" fmla="*/ 424930 h 444180"/>
              <a:gd name="connsiteX12" fmla="*/ 423512 w 490888"/>
              <a:gd name="connsiteY12" fmla="*/ 396054 h 444180"/>
              <a:gd name="connsiteX13" fmla="*/ 452387 w 490888"/>
              <a:gd name="connsiteY13" fmla="*/ 376804 h 444180"/>
              <a:gd name="connsiteX14" fmla="*/ 471638 w 490888"/>
              <a:gd name="connsiteY14" fmla="*/ 338303 h 444180"/>
              <a:gd name="connsiteX15" fmla="*/ 490888 w 490888"/>
              <a:gd name="connsiteY15" fmla="*/ 280551 h 444180"/>
              <a:gd name="connsiteX16" fmla="*/ 481263 w 490888"/>
              <a:gd name="connsiteY16" fmla="*/ 136172 h 444180"/>
              <a:gd name="connsiteX17" fmla="*/ 471638 w 490888"/>
              <a:gd name="connsiteY17" fmla="*/ 107296 h 444180"/>
              <a:gd name="connsiteX18" fmla="*/ 442762 w 490888"/>
              <a:gd name="connsiteY18" fmla="*/ 78420 h 444180"/>
              <a:gd name="connsiteX19" fmla="*/ 404261 w 490888"/>
              <a:gd name="connsiteY19" fmla="*/ 11044 h 44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888" h="444180">
                <a:moveTo>
                  <a:pt x="404261" y="11044"/>
                </a:moveTo>
                <a:cubicBezTo>
                  <a:pt x="365760" y="-185"/>
                  <a:pt x="336751" y="-6812"/>
                  <a:pt x="211756" y="11044"/>
                </a:cubicBezTo>
                <a:cubicBezTo>
                  <a:pt x="191668" y="13914"/>
                  <a:pt x="154004" y="30294"/>
                  <a:pt x="154004" y="30294"/>
                </a:cubicBezTo>
                <a:cubicBezTo>
                  <a:pt x="86107" y="98192"/>
                  <a:pt x="120603" y="75871"/>
                  <a:pt x="57752" y="107296"/>
                </a:cubicBezTo>
                <a:cubicBezTo>
                  <a:pt x="36466" y="128582"/>
                  <a:pt x="23025" y="138248"/>
                  <a:pt x="9625" y="165048"/>
                </a:cubicBezTo>
                <a:cubicBezTo>
                  <a:pt x="5088" y="174123"/>
                  <a:pt x="3208" y="184299"/>
                  <a:pt x="0" y="193924"/>
                </a:cubicBezTo>
                <a:cubicBezTo>
                  <a:pt x="3208" y="248467"/>
                  <a:pt x="-1090" y="303977"/>
                  <a:pt x="9625" y="357553"/>
                </a:cubicBezTo>
                <a:cubicBezTo>
                  <a:pt x="12295" y="370901"/>
                  <a:pt x="28044" y="377715"/>
                  <a:pt x="38501" y="386429"/>
                </a:cubicBezTo>
                <a:cubicBezTo>
                  <a:pt x="69005" y="411849"/>
                  <a:pt x="83162" y="410941"/>
                  <a:pt x="125128" y="424930"/>
                </a:cubicBezTo>
                <a:cubicBezTo>
                  <a:pt x="169519" y="439727"/>
                  <a:pt x="144063" y="432567"/>
                  <a:pt x="202130" y="444180"/>
                </a:cubicBezTo>
                <a:cubicBezTo>
                  <a:pt x="256673" y="440972"/>
                  <a:pt x="311394" y="439991"/>
                  <a:pt x="365760" y="434555"/>
                </a:cubicBezTo>
                <a:cubicBezTo>
                  <a:pt x="375856" y="433545"/>
                  <a:pt x="386194" y="430558"/>
                  <a:pt x="394636" y="424930"/>
                </a:cubicBezTo>
                <a:cubicBezTo>
                  <a:pt x="405962" y="417379"/>
                  <a:pt x="413055" y="404768"/>
                  <a:pt x="423512" y="396054"/>
                </a:cubicBezTo>
                <a:cubicBezTo>
                  <a:pt x="432399" y="388648"/>
                  <a:pt x="442762" y="383221"/>
                  <a:pt x="452387" y="376804"/>
                </a:cubicBezTo>
                <a:cubicBezTo>
                  <a:pt x="458804" y="363970"/>
                  <a:pt x="466309" y="351625"/>
                  <a:pt x="471638" y="338303"/>
                </a:cubicBezTo>
                <a:cubicBezTo>
                  <a:pt x="479174" y="319462"/>
                  <a:pt x="490888" y="280551"/>
                  <a:pt x="490888" y="280551"/>
                </a:cubicBezTo>
                <a:cubicBezTo>
                  <a:pt x="487680" y="232425"/>
                  <a:pt x="486589" y="184110"/>
                  <a:pt x="481263" y="136172"/>
                </a:cubicBezTo>
                <a:cubicBezTo>
                  <a:pt x="480143" y="126088"/>
                  <a:pt x="477266" y="115738"/>
                  <a:pt x="471638" y="107296"/>
                </a:cubicBezTo>
                <a:cubicBezTo>
                  <a:pt x="464087" y="95970"/>
                  <a:pt x="452387" y="88045"/>
                  <a:pt x="442762" y="78420"/>
                </a:cubicBezTo>
                <a:cubicBezTo>
                  <a:pt x="430267" y="40936"/>
                  <a:pt x="442762" y="22273"/>
                  <a:pt x="404261" y="11044"/>
                </a:cubicBezTo>
                <a:close/>
              </a:path>
            </a:pathLst>
          </a:custGeom>
          <a:noFill/>
          <a:ln w="28575" cap="sq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029200" y="5715000"/>
            <a:ext cx="490888" cy="444180"/>
          </a:xfrm>
          <a:custGeom>
            <a:avLst/>
            <a:gdLst>
              <a:gd name="connsiteX0" fmla="*/ 404261 w 490888"/>
              <a:gd name="connsiteY0" fmla="*/ 11044 h 444180"/>
              <a:gd name="connsiteX1" fmla="*/ 211756 w 490888"/>
              <a:gd name="connsiteY1" fmla="*/ 11044 h 444180"/>
              <a:gd name="connsiteX2" fmla="*/ 154004 w 490888"/>
              <a:gd name="connsiteY2" fmla="*/ 30294 h 444180"/>
              <a:gd name="connsiteX3" fmla="*/ 57752 w 490888"/>
              <a:gd name="connsiteY3" fmla="*/ 107296 h 444180"/>
              <a:gd name="connsiteX4" fmla="*/ 9625 w 490888"/>
              <a:gd name="connsiteY4" fmla="*/ 165048 h 444180"/>
              <a:gd name="connsiteX5" fmla="*/ 0 w 490888"/>
              <a:gd name="connsiteY5" fmla="*/ 193924 h 444180"/>
              <a:gd name="connsiteX6" fmla="*/ 9625 w 490888"/>
              <a:gd name="connsiteY6" fmla="*/ 357553 h 444180"/>
              <a:gd name="connsiteX7" fmla="*/ 38501 w 490888"/>
              <a:gd name="connsiteY7" fmla="*/ 386429 h 444180"/>
              <a:gd name="connsiteX8" fmla="*/ 125128 w 490888"/>
              <a:gd name="connsiteY8" fmla="*/ 424930 h 444180"/>
              <a:gd name="connsiteX9" fmla="*/ 202130 w 490888"/>
              <a:gd name="connsiteY9" fmla="*/ 444180 h 444180"/>
              <a:gd name="connsiteX10" fmla="*/ 365760 w 490888"/>
              <a:gd name="connsiteY10" fmla="*/ 434555 h 444180"/>
              <a:gd name="connsiteX11" fmla="*/ 394636 w 490888"/>
              <a:gd name="connsiteY11" fmla="*/ 424930 h 444180"/>
              <a:gd name="connsiteX12" fmla="*/ 423512 w 490888"/>
              <a:gd name="connsiteY12" fmla="*/ 396054 h 444180"/>
              <a:gd name="connsiteX13" fmla="*/ 452387 w 490888"/>
              <a:gd name="connsiteY13" fmla="*/ 376804 h 444180"/>
              <a:gd name="connsiteX14" fmla="*/ 471638 w 490888"/>
              <a:gd name="connsiteY14" fmla="*/ 338303 h 444180"/>
              <a:gd name="connsiteX15" fmla="*/ 490888 w 490888"/>
              <a:gd name="connsiteY15" fmla="*/ 280551 h 444180"/>
              <a:gd name="connsiteX16" fmla="*/ 481263 w 490888"/>
              <a:gd name="connsiteY16" fmla="*/ 136172 h 444180"/>
              <a:gd name="connsiteX17" fmla="*/ 471638 w 490888"/>
              <a:gd name="connsiteY17" fmla="*/ 107296 h 444180"/>
              <a:gd name="connsiteX18" fmla="*/ 442762 w 490888"/>
              <a:gd name="connsiteY18" fmla="*/ 78420 h 444180"/>
              <a:gd name="connsiteX19" fmla="*/ 404261 w 490888"/>
              <a:gd name="connsiteY19" fmla="*/ 11044 h 44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888" h="444180">
                <a:moveTo>
                  <a:pt x="404261" y="11044"/>
                </a:moveTo>
                <a:cubicBezTo>
                  <a:pt x="365760" y="-185"/>
                  <a:pt x="336751" y="-6812"/>
                  <a:pt x="211756" y="11044"/>
                </a:cubicBezTo>
                <a:cubicBezTo>
                  <a:pt x="191668" y="13914"/>
                  <a:pt x="154004" y="30294"/>
                  <a:pt x="154004" y="30294"/>
                </a:cubicBezTo>
                <a:cubicBezTo>
                  <a:pt x="86107" y="98192"/>
                  <a:pt x="120603" y="75871"/>
                  <a:pt x="57752" y="107296"/>
                </a:cubicBezTo>
                <a:cubicBezTo>
                  <a:pt x="36466" y="128582"/>
                  <a:pt x="23025" y="138248"/>
                  <a:pt x="9625" y="165048"/>
                </a:cubicBezTo>
                <a:cubicBezTo>
                  <a:pt x="5088" y="174123"/>
                  <a:pt x="3208" y="184299"/>
                  <a:pt x="0" y="193924"/>
                </a:cubicBezTo>
                <a:cubicBezTo>
                  <a:pt x="3208" y="248467"/>
                  <a:pt x="-1090" y="303977"/>
                  <a:pt x="9625" y="357553"/>
                </a:cubicBezTo>
                <a:cubicBezTo>
                  <a:pt x="12295" y="370901"/>
                  <a:pt x="28044" y="377715"/>
                  <a:pt x="38501" y="386429"/>
                </a:cubicBezTo>
                <a:cubicBezTo>
                  <a:pt x="69005" y="411849"/>
                  <a:pt x="83162" y="410941"/>
                  <a:pt x="125128" y="424930"/>
                </a:cubicBezTo>
                <a:cubicBezTo>
                  <a:pt x="169519" y="439727"/>
                  <a:pt x="144063" y="432567"/>
                  <a:pt x="202130" y="444180"/>
                </a:cubicBezTo>
                <a:cubicBezTo>
                  <a:pt x="256673" y="440972"/>
                  <a:pt x="311394" y="439991"/>
                  <a:pt x="365760" y="434555"/>
                </a:cubicBezTo>
                <a:cubicBezTo>
                  <a:pt x="375856" y="433545"/>
                  <a:pt x="386194" y="430558"/>
                  <a:pt x="394636" y="424930"/>
                </a:cubicBezTo>
                <a:cubicBezTo>
                  <a:pt x="405962" y="417379"/>
                  <a:pt x="413055" y="404768"/>
                  <a:pt x="423512" y="396054"/>
                </a:cubicBezTo>
                <a:cubicBezTo>
                  <a:pt x="432399" y="388648"/>
                  <a:pt x="442762" y="383221"/>
                  <a:pt x="452387" y="376804"/>
                </a:cubicBezTo>
                <a:cubicBezTo>
                  <a:pt x="458804" y="363970"/>
                  <a:pt x="466309" y="351625"/>
                  <a:pt x="471638" y="338303"/>
                </a:cubicBezTo>
                <a:cubicBezTo>
                  <a:pt x="479174" y="319462"/>
                  <a:pt x="490888" y="280551"/>
                  <a:pt x="490888" y="280551"/>
                </a:cubicBezTo>
                <a:cubicBezTo>
                  <a:pt x="487680" y="232425"/>
                  <a:pt x="486589" y="184110"/>
                  <a:pt x="481263" y="136172"/>
                </a:cubicBezTo>
                <a:cubicBezTo>
                  <a:pt x="480143" y="126088"/>
                  <a:pt x="477266" y="115738"/>
                  <a:pt x="471638" y="107296"/>
                </a:cubicBezTo>
                <a:cubicBezTo>
                  <a:pt x="464087" y="95970"/>
                  <a:pt x="452387" y="88045"/>
                  <a:pt x="442762" y="78420"/>
                </a:cubicBezTo>
                <a:cubicBezTo>
                  <a:pt x="430267" y="40936"/>
                  <a:pt x="442762" y="22273"/>
                  <a:pt x="404261" y="11044"/>
                </a:cubicBezTo>
                <a:close/>
              </a:path>
            </a:pathLst>
          </a:cu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B85F1BCB-4B86-4939-91F7-79D65B884A2C}" type="slidenum">
              <a:rPr lang="en-US" smtClean="0"/>
              <a:pPr eaLnBrk="1" hangingPunct="1">
                <a:defRPr/>
              </a:pPr>
              <a:t>2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01E1E45-9F75-427E-A715-B8638256D3F9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Content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Physical property of gas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Potency of inhaled anesthetics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Uptake and distribution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Emergence or recovery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Anesthetics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Dose –response curve</a:t>
            </a:r>
            <a:endParaRPr lang="th-TH" sz="6000" smtClean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Individual variability exists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Dose adjustment to clinical responses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Stimuli or causal agent (strong/weak)</a:t>
            </a:r>
          </a:p>
          <a:p>
            <a:r>
              <a:rPr lang="en-US" dirty="0">
                <a:latin typeface="Comic Sans MS" panose="030F0702030302020204" pitchFamily="66" charset="0"/>
              </a:rPr>
              <a:t>e</a:t>
            </a:r>
            <a:r>
              <a:rPr lang="en-US" dirty="0" smtClean="0">
                <a:latin typeface="Comic Sans MS" panose="030F0702030302020204" pitchFamily="66" charset="0"/>
              </a:rPr>
              <a:t>.g. microorganism virulence, pain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20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0DC2F29C-8F08-4599-9A83-68B927504257}" type="slidenum">
              <a:rPr lang="en-US" smtClean="0"/>
              <a:pPr eaLnBrk="1" hangingPunct="1">
                <a:defRPr/>
              </a:pPr>
              <a:t>20</a:t>
            </a:fld>
            <a:endParaRPr lang="th-TH" smtClean="0"/>
          </a:p>
        </p:txBody>
      </p:sp>
      <p:sp>
        <p:nvSpPr>
          <p:cNvPr id="21" name="ตัวแทน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B63166-37E5-45F5-9F9E-95E955043D2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B0D7E0DE-C489-44B4-801F-6B273225331B}" type="slidenum">
              <a:rPr lang="en-US" smtClean="0"/>
              <a:pPr eaLnBrk="1" hangingPunct="1">
                <a:defRPr/>
              </a:pPr>
              <a:t>21</a:t>
            </a:fld>
            <a:endParaRPr lang="th-TH" smtClean="0"/>
          </a:p>
        </p:txBody>
      </p:sp>
      <p:sp>
        <p:nvSpPr>
          <p:cNvPr id="19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441BE3B-7FDD-4ADE-8823-A6D972B089FD}" type="datetime3">
              <a:rPr lang="en-US"/>
              <a:pPr>
                <a:defRPr/>
              </a:pPr>
              <a:t>12 July 2019</a:t>
            </a:fld>
            <a:endParaRPr lang="th-TH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2533" name="Freeform 18"/>
          <p:cNvSpPr>
            <a:spLocks/>
          </p:cNvSpPr>
          <p:nvPr/>
        </p:nvSpPr>
        <p:spPr bwMode="auto">
          <a:xfrm>
            <a:off x="4832350" y="2082802"/>
            <a:ext cx="3914775" cy="3936997"/>
          </a:xfrm>
          <a:custGeom>
            <a:avLst/>
            <a:gdLst>
              <a:gd name="T0" fmla="*/ 0 w 3285"/>
              <a:gd name="T1" fmla="*/ 2147483646 h 3330"/>
              <a:gd name="T2" fmla="*/ 2147483646 w 3285"/>
              <a:gd name="T3" fmla="*/ 2147483646 h 3330"/>
              <a:gd name="T4" fmla="*/ 2147483646 w 3285"/>
              <a:gd name="T5" fmla="*/ 2147483646 h 3330"/>
              <a:gd name="T6" fmla="*/ 2147483646 w 3285"/>
              <a:gd name="T7" fmla="*/ 2147483646 h 3330"/>
              <a:gd name="T8" fmla="*/ 2147483646 w 3285"/>
              <a:gd name="T9" fmla="*/ 2147483646 h 3330"/>
              <a:gd name="T10" fmla="*/ 2147483646 w 3285"/>
              <a:gd name="T11" fmla="*/ 2147483646 h 3330"/>
              <a:gd name="T12" fmla="*/ 2147483646 w 3285"/>
              <a:gd name="T13" fmla="*/ 2147483646 h 3330"/>
              <a:gd name="T14" fmla="*/ 2147483646 w 3285"/>
              <a:gd name="T15" fmla="*/ 2147483646 h 3330"/>
              <a:gd name="T16" fmla="*/ 2147483646 w 3285"/>
              <a:gd name="T17" fmla="*/ 2147483646 h 3330"/>
              <a:gd name="T18" fmla="*/ 2147483646 w 3285"/>
              <a:gd name="T19" fmla="*/ 2147483646 h 3330"/>
              <a:gd name="T20" fmla="*/ 2147483646 w 3285"/>
              <a:gd name="T21" fmla="*/ 2147483646 h 3330"/>
              <a:gd name="T22" fmla="*/ 2147483646 w 3285"/>
              <a:gd name="T23" fmla="*/ 2147483646 h 3330"/>
              <a:gd name="T24" fmla="*/ 2147483646 w 3285"/>
              <a:gd name="T25" fmla="*/ 2147483646 h 3330"/>
              <a:gd name="T26" fmla="*/ 2147483646 w 3285"/>
              <a:gd name="T27" fmla="*/ 2147483646 h 3330"/>
              <a:gd name="T28" fmla="*/ 2147483646 w 3285"/>
              <a:gd name="T29" fmla="*/ 2147483646 h 3330"/>
              <a:gd name="T30" fmla="*/ 2147483646 w 3285"/>
              <a:gd name="T31" fmla="*/ 2147483646 h 3330"/>
              <a:gd name="T32" fmla="*/ 2147483646 w 3285"/>
              <a:gd name="T33" fmla="*/ 2147483646 h 3330"/>
              <a:gd name="T34" fmla="*/ 2147483646 w 3285"/>
              <a:gd name="T35" fmla="*/ 2147483646 h 3330"/>
              <a:gd name="T36" fmla="*/ 2147483646 w 3285"/>
              <a:gd name="T37" fmla="*/ 2147483646 h 3330"/>
              <a:gd name="T38" fmla="*/ 2147483646 w 3285"/>
              <a:gd name="T39" fmla="*/ 2147483646 h 3330"/>
              <a:gd name="T40" fmla="*/ 2147483646 w 3285"/>
              <a:gd name="T41" fmla="*/ 2147483646 h 3330"/>
              <a:gd name="T42" fmla="*/ 2147483646 w 3285"/>
              <a:gd name="T43" fmla="*/ 2147483646 h 3330"/>
              <a:gd name="T44" fmla="*/ 2147483646 w 3285"/>
              <a:gd name="T45" fmla="*/ 2147483646 h 3330"/>
              <a:gd name="T46" fmla="*/ 2147483646 w 3285"/>
              <a:gd name="T47" fmla="*/ 2147483646 h 3330"/>
              <a:gd name="T48" fmla="*/ 2147483646 w 3285"/>
              <a:gd name="T49" fmla="*/ 2147483646 h 3330"/>
              <a:gd name="T50" fmla="*/ 2147483646 w 3285"/>
              <a:gd name="T51" fmla="*/ 2147483646 h 3330"/>
              <a:gd name="T52" fmla="*/ 2147483646 w 3285"/>
              <a:gd name="T53" fmla="*/ 2147483646 h 3330"/>
              <a:gd name="T54" fmla="*/ 2147483646 w 3285"/>
              <a:gd name="T55" fmla="*/ 2147483646 h 3330"/>
              <a:gd name="T56" fmla="*/ 2147483646 w 3285"/>
              <a:gd name="T57" fmla="*/ 2147483646 h 3330"/>
              <a:gd name="T58" fmla="*/ 2147483646 w 3285"/>
              <a:gd name="T59" fmla="*/ 2147483646 h 3330"/>
              <a:gd name="T60" fmla="*/ 2147483646 w 3285"/>
              <a:gd name="T61" fmla="*/ 0 h 33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285" h="3330">
                <a:moveTo>
                  <a:pt x="0" y="3330"/>
                </a:moveTo>
                <a:cubicBezTo>
                  <a:pt x="103" y="3315"/>
                  <a:pt x="199" y="3295"/>
                  <a:pt x="300" y="3270"/>
                </a:cubicBezTo>
                <a:cubicBezTo>
                  <a:pt x="337" y="3261"/>
                  <a:pt x="369" y="3237"/>
                  <a:pt x="405" y="3225"/>
                </a:cubicBezTo>
                <a:cubicBezTo>
                  <a:pt x="481" y="3168"/>
                  <a:pt x="568" y="3133"/>
                  <a:pt x="645" y="3075"/>
                </a:cubicBezTo>
                <a:cubicBezTo>
                  <a:pt x="703" y="3032"/>
                  <a:pt x="752" y="2983"/>
                  <a:pt x="810" y="2940"/>
                </a:cubicBezTo>
                <a:cubicBezTo>
                  <a:pt x="832" y="2874"/>
                  <a:pt x="887" y="2814"/>
                  <a:pt x="945" y="2775"/>
                </a:cubicBezTo>
                <a:cubicBezTo>
                  <a:pt x="983" y="2662"/>
                  <a:pt x="927" y="2797"/>
                  <a:pt x="1005" y="2700"/>
                </a:cubicBezTo>
                <a:cubicBezTo>
                  <a:pt x="1015" y="2688"/>
                  <a:pt x="1011" y="2668"/>
                  <a:pt x="1020" y="2655"/>
                </a:cubicBezTo>
                <a:cubicBezTo>
                  <a:pt x="1052" y="2607"/>
                  <a:pt x="1104" y="2566"/>
                  <a:pt x="1140" y="2520"/>
                </a:cubicBezTo>
                <a:cubicBezTo>
                  <a:pt x="1219" y="2418"/>
                  <a:pt x="1180" y="2458"/>
                  <a:pt x="1230" y="2370"/>
                </a:cubicBezTo>
                <a:cubicBezTo>
                  <a:pt x="1239" y="2354"/>
                  <a:pt x="1248" y="2339"/>
                  <a:pt x="1260" y="2325"/>
                </a:cubicBezTo>
                <a:cubicBezTo>
                  <a:pt x="1274" y="2309"/>
                  <a:pt x="1294" y="2298"/>
                  <a:pt x="1305" y="2280"/>
                </a:cubicBezTo>
                <a:cubicBezTo>
                  <a:pt x="1369" y="2180"/>
                  <a:pt x="1405" y="2063"/>
                  <a:pt x="1470" y="1965"/>
                </a:cubicBezTo>
                <a:cubicBezTo>
                  <a:pt x="1488" y="1894"/>
                  <a:pt x="1516" y="1859"/>
                  <a:pt x="1560" y="1800"/>
                </a:cubicBezTo>
                <a:lnTo>
                  <a:pt x="1635" y="1590"/>
                </a:lnTo>
                <a:cubicBezTo>
                  <a:pt x="1635" y="1590"/>
                  <a:pt x="1635" y="1590"/>
                  <a:pt x="1635" y="1590"/>
                </a:cubicBezTo>
                <a:cubicBezTo>
                  <a:pt x="1659" y="1519"/>
                  <a:pt x="1686" y="1451"/>
                  <a:pt x="1710" y="1380"/>
                </a:cubicBezTo>
                <a:cubicBezTo>
                  <a:pt x="1730" y="1320"/>
                  <a:pt x="1775" y="1273"/>
                  <a:pt x="1800" y="1215"/>
                </a:cubicBezTo>
                <a:cubicBezTo>
                  <a:pt x="1843" y="1116"/>
                  <a:pt x="1887" y="1023"/>
                  <a:pt x="1965" y="945"/>
                </a:cubicBezTo>
                <a:cubicBezTo>
                  <a:pt x="1999" y="844"/>
                  <a:pt x="1952" y="954"/>
                  <a:pt x="2025" y="870"/>
                </a:cubicBezTo>
                <a:cubicBezTo>
                  <a:pt x="2049" y="843"/>
                  <a:pt x="2085" y="780"/>
                  <a:pt x="2085" y="780"/>
                </a:cubicBezTo>
                <a:cubicBezTo>
                  <a:pt x="2112" y="671"/>
                  <a:pt x="2076" y="759"/>
                  <a:pt x="2145" y="690"/>
                </a:cubicBezTo>
                <a:cubicBezTo>
                  <a:pt x="2234" y="601"/>
                  <a:pt x="2152" y="662"/>
                  <a:pt x="2220" y="585"/>
                </a:cubicBezTo>
                <a:cubicBezTo>
                  <a:pt x="2248" y="553"/>
                  <a:pt x="2280" y="525"/>
                  <a:pt x="2310" y="495"/>
                </a:cubicBezTo>
                <a:cubicBezTo>
                  <a:pt x="2340" y="465"/>
                  <a:pt x="2376" y="440"/>
                  <a:pt x="2400" y="405"/>
                </a:cubicBezTo>
                <a:cubicBezTo>
                  <a:pt x="2410" y="390"/>
                  <a:pt x="2416" y="372"/>
                  <a:pt x="2430" y="360"/>
                </a:cubicBezTo>
                <a:cubicBezTo>
                  <a:pt x="2430" y="360"/>
                  <a:pt x="2542" y="285"/>
                  <a:pt x="2565" y="270"/>
                </a:cubicBezTo>
                <a:cubicBezTo>
                  <a:pt x="2583" y="258"/>
                  <a:pt x="2594" y="239"/>
                  <a:pt x="2610" y="225"/>
                </a:cubicBezTo>
                <a:cubicBezTo>
                  <a:pt x="2690" y="158"/>
                  <a:pt x="2619" y="225"/>
                  <a:pt x="2700" y="180"/>
                </a:cubicBezTo>
                <a:cubicBezTo>
                  <a:pt x="2747" y="154"/>
                  <a:pt x="2784" y="107"/>
                  <a:pt x="2835" y="90"/>
                </a:cubicBezTo>
                <a:cubicBezTo>
                  <a:pt x="2981" y="41"/>
                  <a:pt x="3130" y="0"/>
                  <a:pt x="3285" y="0"/>
                </a:cubicBezTo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34" name="Line 19"/>
          <p:cNvSpPr>
            <a:spLocks noChangeShapeType="1"/>
          </p:cNvSpPr>
          <p:nvPr/>
        </p:nvSpPr>
        <p:spPr bwMode="auto">
          <a:xfrm>
            <a:off x="1371600" y="1981200"/>
            <a:ext cx="0" cy="405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2535" name="Freeform 21"/>
          <p:cNvSpPr>
            <a:spLocks/>
          </p:cNvSpPr>
          <p:nvPr/>
        </p:nvSpPr>
        <p:spPr bwMode="auto">
          <a:xfrm>
            <a:off x="3994150" y="2101851"/>
            <a:ext cx="3549650" cy="3917948"/>
          </a:xfrm>
          <a:custGeom>
            <a:avLst/>
            <a:gdLst>
              <a:gd name="T0" fmla="*/ 0 w 2400"/>
              <a:gd name="T1" fmla="*/ 2147483646 h 3471"/>
              <a:gd name="T2" fmla="*/ 2147483646 w 2400"/>
              <a:gd name="T3" fmla="*/ 2147483646 h 3471"/>
              <a:gd name="T4" fmla="*/ 2147483646 w 2400"/>
              <a:gd name="T5" fmla="*/ 2147483646 h 3471"/>
              <a:gd name="T6" fmla="*/ 2147483646 w 2400"/>
              <a:gd name="T7" fmla="*/ 2147483646 h 3471"/>
              <a:gd name="T8" fmla="*/ 2147483646 w 2400"/>
              <a:gd name="T9" fmla="*/ 2147483646 h 3471"/>
              <a:gd name="T10" fmla="*/ 2147483646 w 2400"/>
              <a:gd name="T11" fmla="*/ 2147483646 h 3471"/>
              <a:gd name="T12" fmla="*/ 2147483646 w 2400"/>
              <a:gd name="T13" fmla="*/ 2147483646 h 3471"/>
              <a:gd name="T14" fmla="*/ 2147483646 w 2400"/>
              <a:gd name="T15" fmla="*/ 2147483646 h 3471"/>
              <a:gd name="T16" fmla="*/ 2147483646 w 2400"/>
              <a:gd name="T17" fmla="*/ 2147483646 h 3471"/>
              <a:gd name="T18" fmla="*/ 2147483646 w 2400"/>
              <a:gd name="T19" fmla="*/ 2147483646 h 3471"/>
              <a:gd name="T20" fmla="*/ 2147483646 w 2400"/>
              <a:gd name="T21" fmla="*/ 2147483646 h 3471"/>
              <a:gd name="T22" fmla="*/ 2147483646 w 2400"/>
              <a:gd name="T23" fmla="*/ 2147483646 h 3471"/>
              <a:gd name="T24" fmla="*/ 2147483646 w 2400"/>
              <a:gd name="T25" fmla="*/ 2147483646 h 3471"/>
              <a:gd name="T26" fmla="*/ 2147483646 w 2400"/>
              <a:gd name="T27" fmla="*/ 2147483646 h 3471"/>
              <a:gd name="T28" fmla="*/ 2147483646 w 2400"/>
              <a:gd name="T29" fmla="*/ 2147483646 h 3471"/>
              <a:gd name="T30" fmla="*/ 2147483646 w 2400"/>
              <a:gd name="T31" fmla="*/ 2147483646 h 3471"/>
              <a:gd name="T32" fmla="*/ 2147483646 w 2400"/>
              <a:gd name="T33" fmla="*/ 2147483646 h 3471"/>
              <a:gd name="T34" fmla="*/ 2147483646 w 2400"/>
              <a:gd name="T35" fmla="*/ 2147483646 h 3471"/>
              <a:gd name="T36" fmla="*/ 2147483646 w 2400"/>
              <a:gd name="T37" fmla="*/ 2147483646 h 3471"/>
              <a:gd name="T38" fmla="*/ 2147483646 w 2400"/>
              <a:gd name="T39" fmla="*/ 2147483646 h 3471"/>
              <a:gd name="T40" fmla="*/ 2147483646 w 2400"/>
              <a:gd name="T41" fmla="*/ 2147483646 h 3471"/>
              <a:gd name="T42" fmla="*/ 2147483646 w 2400"/>
              <a:gd name="T43" fmla="*/ 2147483646 h 3471"/>
              <a:gd name="T44" fmla="*/ 2147483646 w 2400"/>
              <a:gd name="T45" fmla="*/ 2147483646 h 3471"/>
              <a:gd name="T46" fmla="*/ 2147483646 w 2400"/>
              <a:gd name="T47" fmla="*/ 2147483646 h 3471"/>
              <a:gd name="T48" fmla="*/ 2147483646 w 2400"/>
              <a:gd name="T49" fmla="*/ 2147483646 h 3471"/>
              <a:gd name="T50" fmla="*/ 2147483646 w 2400"/>
              <a:gd name="T51" fmla="*/ 2147483646 h 3471"/>
              <a:gd name="T52" fmla="*/ 2147483646 w 2400"/>
              <a:gd name="T53" fmla="*/ 2147483646 h 347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00" h="3471">
                <a:moveTo>
                  <a:pt x="0" y="3469"/>
                </a:moveTo>
                <a:cubicBezTo>
                  <a:pt x="83" y="3441"/>
                  <a:pt x="9" y="3471"/>
                  <a:pt x="90" y="3424"/>
                </a:cubicBezTo>
                <a:cubicBezTo>
                  <a:pt x="109" y="3413"/>
                  <a:pt x="129" y="3403"/>
                  <a:pt x="150" y="3394"/>
                </a:cubicBezTo>
                <a:cubicBezTo>
                  <a:pt x="165" y="3388"/>
                  <a:pt x="181" y="3386"/>
                  <a:pt x="195" y="3379"/>
                </a:cubicBezTo>
                <a:cubicBezTo>
                  <a:pt x="246" y="3353"/>
                  <a:pt x="301" y="3310"/>
                  <a:pt x="345" y="3274"/>
                </a:cubicBezTo>
                <a:cubicBezTo>
                  <a:pt x="472" y="3168"/>
                  <a:pt x="283" y="3306"/>
                  <a:pt x="450" y="3139"/>
                </a:cubicBezTo>
                <a:cubicBezTo>
                  <a:pt x="521" y="3068"/>
                  <a:pt x="574" y="2982"/>
                  <a:pt x="630" y="2899"/>
                </a:cubicBezTo>
                <a:cubicBezTo>
                  <a:pt x="644" y="2878"/>
                  <a:pt x="663" y="2861"/>
                  <a:pt x="675" y="2839"/>
                </a:cubicBezTo>
                <a:cubicBezTo>
                  <a:pt x="688" y="2815"/>
                  <a:pt x="692" y="2788"/>
                  <a:pt x="705" y="2764"/>
                </a:cubicBezTo>
                <a:cubicBezTo>
                  <a:pt x="731" y="2717"/>
                  <a:pt x="771" y="2677"/>
                  <a:pt x="795" y="2629"/>
                </a:cubicBezTo>
                <a:cubicBezTo>
                  <a:pt x="822" y="2574"/>
                  <a:pt x="840" y="2517"/>
                  <a:pt x="870" y="2464"/>
                </a:cubicBezTo>
                <a:cubicBezTo>
                  <a:pt x="905" y="2403"/>
                  <a:pt x="940" y="2338"/>
                  <a:pt x="960" y="2269"/>
                </a:cubicBezTo>
                <a:cubicBezTo>
                  <a:pt x="966" y="2249"/>
                  <a:pt x="966" y="2227"/>
                  <a:pt x="975" y="2209"/>
                </a:cubicBezTo>
                <a:cubicBezTo>
                  <a:pt x="991" y="2177"/>
                  <a:pt x="1035" y="2119"/>
                  <a:pt x="1035" y="2119"/>
                </a:cubicBezTo>
                <a:cubicBezTo>
                  <a:pt x="1053" y="2049"/>
                  <a:pt x="1054" y="1985"/>
                  <a:pt x="1095" y="1924"/>
                </a:cubicBezTo>
                <a:cubicBezTo>
                  <a:pt x="1123" y="1785"/>
                  <a:pt x="1166" y="1592"/>
                  <a:pt x="1245" y="1474"/>
                </a:cubicBezTo>
                <a:cubicBezTo>
                  <a:pt x="1268" y="1337"/>
                  <a:pt x="1286" y="1202"/>
                  <a:pt x="1365" y="1084"/>
                </a:cubicBezTo>
                <a:cubicBezTo>
                  <a:pt x="1385" y="983"/>
                  <a:pt x="1413" y="885"/>
                  <a:pt x="1470" y="799"/>
                </a:cubicBezTo>
                <a:cubicBezTo>
                  <a:pt x="1493" y="708"/>
                  <a:pt x="1478" y="759"/>
                  <a:pt x="1515" y="649"/>
                </a:cubicBezTo>
                <a:cubicBezTo>
                  <a:pt x="1521" y="632"/>
                  <a:pt x="1537" y="620"/>
                  <a:pt x="1545" y="604"/>
                </a:cubicBezTo>
                <a:cubicBezTo>
                  <a:pt x="1552" y="590"/>
                  <a:pt x="1550" y="571"/>
                  <a:pt x="1560" y="559"/>
                </a:cubicBezTo>
                <a:cubicBezTo>
                  <a:pt x="1571" y="545"/>
                  <a:pt x="1590" y="539"/>
                  <a:pt x="1605" y="529"/>
                </a:cubicBezTo>
                <a:cubicBezTo>
                  <a:pt x="1625" y="489"/>
                  <a:pt x="1645" y="449"/>
                  <a:pt x="1665" y="409"/>
                </a:cubicBezTo>
                <a:cubicBezTo>
                  <a:pt x="1672" y="395"/>
                  <a:pt x="1670" y="376"/>
                  <a:pt x="1680" y="364"/>
                </a:cubicBezTo>
                <a:cubicBezTo>
                  <a:pt x="1737" y="290"/>
                  <a:pt x="1815" y="214"/>
                  <a:pt x="1905" y="184"/>
                </a:cubicBezTo>
                <a:cubicBezTo>
                  <a:pt x="1988" y="122"/>
                  <a:pt x="2142" y="12"/>
                  <a:pt x="2250" y="4"/>
                </a:cubicBezTo>
                <a:cubicBezTo>
                  <a:pt x="2300" y="0"/>
                  <a:pt x="2350" y="4"/>
                  <a:pt x="2400" y="4"/>
                </a:cubicBezTo>
              </a:path>
            </a:pathLst>
          </a:custGeom>
          <a:noFill/>
          <a:ln w="635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36" name="Freeform 22"/>
          <p:cNvSpPr>
            <a:spLocks/>
          </p:cNvSpPr>
          <p:nvPr/>
        </p:nvSpPr>
        <p:spPr bwMode="auto">
          <a:xfrm>
            <a:off x="2209801" y="2089812"/>
            <a:ext cx="3563937" cy="3929987"/>
          </a:xfrm>
          <a:custGeom>
            <a:avLst/>
            <a:gdLst>
              <a:gd name="T0" fmla="*/ 0 w 1410"/>
              <a:gd name="T1" fmla="*/ 2147483646 h 3525"/>
              <a:gd name="T2" fmla="*/ 2147483646 w 1410"/>
              <a:gd name="T3" fmla="*/ 2147483646 h 3525"/>
              <a:gd name="T4" fmla="*/ 2147483646 w 1410"/>
              <a:gd name="T5" fmla="*/ 2147483646 h 3525"/>
              <a:gd name="T6" fmla="*/ 2147483646 w 1410"/>
              <a:gd name="T7" fmla="*/ 2147483646 h 3525"/>
              <a:gd name="T8" fmla="*/ 2147483646 w 1410"/>
              <a:gd name="T9" fmla="*/ 2147483646 h 3525"/>
              <a:gd name="T10" fmla="*/ 2147483646 w 1410"/>
              <a:gd name="T11" fmla="*/ 2147483646 h 3525"/>
              <a:gd name="T12" fmla="*/ 2147483646 w 1410"/>
              <a:gd name="T13" fmla="*/ 2147483646 h 3525"/>
              <a:gd name="T14" fmla="*/ 2147483646 w 1410"/>
              <a:gd name="T15" fmla="*/ 2147483646 h 3525"/>
              <a:gd name="T16" fmla="*/ 2147483646 w 1410"/>
              <a:gd name="T17" fmla="*/ 2147483646 h 3525"/>
              <a:gd name="T18" fmla="*/ 2147483646 w 1410"/>
              <a:gd name="T19" fmla="*/ 2147483646 h 3525"/>
              <a:gd name="T20" fmla="*/ 2147483646 w 1410"/>
              <a:gd name="T21" fmla="*/ 2147483646 h 3525"/>
              <a:gd name="T22" fmla="*/ 2147483646 w 1410"/>
              <a:gd name="T23" fmla="*/ 2147483646 h 3525"/>
              <a:gd name="T24" fmla="*/ 2147483646 w 1410"/>
              <a:gd name="T25" fmla="*/ 2147483646 h 3525"/>
              <a:gd name="T26" fmla="*/ 2147483646 w 1410"/>
              <a:gd name="T27" fmla="*/ 2147483646 h 3525"/>
              <a:gd name="T28" fmla="*/ 2147483646 w 1410"/>
              <a:gd name="T29" fmla="*/ 2147483646 h 3525"/>
              <a:gd name="T30" fmla="*/ 2147483646 w 1410"/>
              <a:gd name="T31" fmla="*/ 2147483646 h 3525"/>
              <a:gd name="T32" fmla="*/ 2147483646 w 1410"/>
              <a:gd name="T33" fmla="*/ 2147483646 h 3525"/>
              <a:gd name="T34" fmla="*/ 2147483646 w 1410"/>
              <a:gd name="T35" fmla="*/ 2147483646 h 3525"/>
              <a:gd name="T36" fmla="*/ 2147483646 w 1410"/>
              <a:gd name="T37" fmla="*/ 2147483646 h 3525"/>
              <a:gd name="T38" fmla="*/ 2147483646 w 1410"/>
              <a:gd name="T39" fmla="*/ 2147483646 h 3525"/>
              <a:gd name="T40" fmla="*/ 2147483646 w 1410"/>
              <a:gd name="T41" fmla="*/ 0 h 35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10" h="3525">
                <a:moveTo>
                  <a:pt x="0" y="3525"/>
                </a:moveTo>
                <a:cubicBezTo>
                  <a:pt x="20" y="3520"/>
                  <a:pt x="40" y="3516"/>
                  <a:pt x="60" y="3510"/>
                </a:cubicBezTo>
                <a:cubicBezTo>
                  <a:pt x="90" y="3501"/>
                  <a:pt x="150" y="3480"/>
                  <a:pt x="150" y="3480"/>
                </a:cubicBezTo>
                <a:cubicBezTo>
                  <a:pt x="165" y="3465"/>
                  <a:pt x="179" y="3449"/>
                  <a:pt x="195" y="3435"/>
                </a:cubicBezTo>
                <a:cubicBezTo>
                  <a:pt x="209" y="3423"/>
                  <a:pt x="228" y="3419"/>
                  <a:pt x="240" y="3405"/>
                </a:cubicBezTo>
                <a:cubicBezTo>
                  <a:pt x="264" y="3378"/>
                  <a:pt x="275" y="3340"/>
                  <a:pt x="300" y="3315"/>
                </a:cubicBezTo>
                <a:cubicBezTo>
                  <a:pt x="315" y="3300"/>
                  <a:pt x="330" y="3285"/>
                  <a:pt x="345" y="3270"/>
                </a:cubicBezTo>
                <a:cubicBezTo>
                  <a:pt x="365" y="3210"/>
                  <a:pt x="370" y="3158"/>
                  <a:pt x="405" y="3105"/>
                </a:cubicBezTo>
                <a:cubicBezTo>
                  <a:pt x="413" y="3065"/>
                  <a:pt x="429" y="3026"/>
                  <a:pt x="435" y="2985"/>
                </a:cubicBezTo>
                <a:cubicBezTo>
                  <a:pt x="455" y="2858"/>
                  <a:pt x="466" y="2712"/>
                  <a:pt x="525" y="2595"/>
                </a:cubicBezTo>
                <a:cubicBezTo>
                  <a:pt x="539" y="2513"/>
                  <a:pt x="559" y="2434"/>
                  <a:pt x="585" y="2355"/>
                </a:cubicBezTo>
                <a:cubicBezTo>
                  <a:pt x="606" y="2183"/>
                  <a:pt x="647" y="2016"/>
                  <a:pt x="675" y="1845"/>
                </a:cubicBezTo>
                <a:cubicBezTo>
                  <a:pt x="697" y="1715"/>
                  <a:pt x="708" y="1581"/>
                  <a:pt x="750" y="1455"/>
                </a:cubicBezTo>
                <a:cubicBezTo>
                  <a:pt x="762" y="1350"/>
                  <a:pt x="778" y="1244"/>
                  <a:pt x="795" y="1140"/>
                </a:cubicBezTo>
                <a:cubicBezTo>
                  <a:pt x="801" y="1104"/>
                  <a:pt x="818" y="1071"/>
                  <a:pt x="825" y="1035"/>
                </a:cubicBezTo>
                <a:cubicBezTo>
                  <a:pt x="843" y="944"/>
                  <a:pt x="862" y="855"/>
                  <a:pt x="885" y="765"/>
                </a:cubicBezTo>
                <a:cubicBezTo>
                  <a:pt x="909" y="668"/>
                  <a:pt x="896" y="676"/>
                  <a:pt x="915" y="555"/>
                </a:cubicBezTo>
                <a:cubicBezTo>
                  <a:pt x="928" y="472"/>
                  <a:pt x="970" y="396"/>
                  <a:pt x="990" y="315"/>
                </a:cubicBezTo>
                <a:cubicBezTo>
                  <a:pt x="995" y="295"/>
                  <a:pt x="996" y="273"/>
                  <a:pt x="1005" y="255"/>
                </a:cubicBezTo>
                <a:cubicBezTo>
                  <a:pt x="1045" y="174"/>
                  <a:pt x="1114" y="125"/>
                  <a:pt x="1185" y="75"/>
                </a:cubicBezTo>
                <a:cubicBezTo>
                  <a:pt x="1281" y="8"/>
                  <a:pt x="1292" y="0"/>
                  <a:pt x="1410" y="0"/>
                </a:cubicBezTo>
              </a:path>
            </a:pathLst>
          </a:custGeom>
          <a:noFill/>
          <a:ln w="635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37" name="Line 23"/>
          <p:cNvSpPr>
            <a:spLocks noChangeShapeType="1"/>
          </p:cNvSpPr>
          <p:nvPr/>
        </p:nvSpPr>
        <p:spPr bwMode="auto">
          <a:xfrm>
            <a:off x="1352550" y="6038850"/>
            <a:ext cx="7086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22538" name="Freeform 24"/>
          <p:cNvSpPr>
            <a:spLocks/>
          </p:cNvSpPr>
          <p:nvPr/>
        </p:nvSpPr>
        <p:spPr bwMode="auto">
          <a:xfrm>
            <a:off x="1371600" y="2101851"/>
            <a:ext cx="2622550" cy="3917949"/>
          </a:xfrm>
          <a:custGeom>
            <a:avLst/>
            <a:gdLst>
              <a:gd name="T0" fmla="*/ 0 w 1410"/>
              <a:gd name="T1" fmla="*/ 2147483646 h 3525"/>
              <a:gd name="T2" fmla="*/ 2147483646 w 1410"/>
              <a:gd name="T3" fmla="*/ 2147483646 h 3525"/>
              <a:gd name="T4" fmla="*/ 2147483646 w 1410"/>
              <a:gd name="T5" fmla="*/ 2147483646 h 3525"/>
              <a:gd name="T6" fmla="*/ 2147483646 w 1410"/>
              <a:gd name="T7" fmla="*/ 2147483646 h 3525"/>
              <a:gd name="T8" fmla="*/ 2147483646 w 1410"/>
              <a:gd name="T9" fmla="*/ 2147483646 h 3525"/>
              <a:gd name="T10" fmla="*/ 2147483646 w 1410"/>
              <a:gd name="T11" fmla="*/ 2147483646 h 3525"/>
              <a:gd name="T12" fmla="*/ 2147483646 w 1410"/>
              <a:gd name="T13" fmla="*/ 2147483646 h 3525"/>
              <a:gd name="T14" fmla="*/ 2147483646 w 1410"/>
              <a:gd name="T15" fmla="*/ 2147483646 h 3525"/>
              <a:gd name="T16" fmla="*/ 2147483646 w 1410"/>
              <a:gd name="T17" fmla="*/ 2147483646 h 3525"/>
              <a:gd name="T18" fmla="*/ 2147483646 w 1410"/>
              <a:gd name="T19" fmla="*/ 2147483646 h 3525"/>
              <a:gd name="T20" fmla="*/ 2147483646 w 1410"/>
              <a:gd name="T21" fmla="*/ 2147483646 h 3525"/>
              <a:gd name="T22" fmla="*/ 2147483646 w 1410"/>
              <a:gd name="T23" fmla="*/ 2147483646 h 3525"/>
              <a:gd name="T24" fmla="*/ 2147483646 w 1410"/>
              <a:gd name="T25" fmla="*/ 2147483646 h 3525"/>
              <a:gd name="T26" fmla="*/ 2147483646 w 1410"/>
              <a:gd name="T27" fmla="*/ 2147483646 h 3525"/>
              <a:gd name="T28" fmla="*/ 2147483646 w 1410"/>
              <a:gd name="T29" fmla="*/ 2147483646 h 3525"/>
              <a:gd name="T30" fmla="*/ 2147483646 w 1410"/>
              <a:gd name="T31" fmla="*/ 2147483646 h 3525"/>
              <a:gd name="T32" fmla="*/ 2147483646 w 1410"/>
              <a:gd name="T33" fmla="*/ 2147483646 h 3525"/>
              <a:gd name="T34" fmla="*/ 2147483646 w 1410"/>
              <a:gd name="T35" fmla="*/ 2147483646 h 3525"/>
              <a:gd name="T36" fmla="*/ 2147483646 w 1410"/>
              <a:gd name="T37" fmla="*/ 2147483646 h 3525"/>
              <a:gd name="T38" fmla="*/ 2147483646 w 1410"/>
              <a:gd name="T39" fmla="*/ 2147483646 h 3525"/>
              <a:gd name="T40" fmla="*/ 2147483646 w 1410"/>
              <a:gd name="T41" fmla="*/ 0 h 35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10" h="3525">
                <a:moveTo>
                  <a:pt x="0" y="3525"/>
                </a:moveTo>
                <a:cubicBezTo>
                  <a:pt x="20" y="3520"/>
                  <a:pt x="40" y="3516"/>
                  <a:pt x="60" y="3510"/>
                </a:cubicBezTo>
                <a:cubicBezTo>
                  <a:pt x="90" y="3501"/>
                  <a:pt x="150" y="3480"/>
                  <a:pt x="150" y="3480"/>
                </a:cubicBezTo>
                <a:cubicBezTo>
                  <a:pt x="165" y="3465"/>
                  <a:pt x="179" y="3449"/>
                  <a:pt x="195" y="3435"/>
                </a:cubicBezTo>
                <a:cubicBezTo>
                  <a:pt x="209" y="3423"/>
                  <a:pt x="228" y="3419"/>
                  <a:pt x="240" y="3405"/>
                </a:cubicBezTo>
                <a:cubicBezTo>
                  <a:pt x="264" y="3378"/>
                  <a:pt x="275" y="3340"/>
                  <a:pt x="300" y="3315"/>
                </a:cubicBezTo>
                <a:cubicBezTo>
                  <a:pt x="315" y="3300"/>
                  <a:pt x="330" y="3285"/>
                  <a:pt x="345" y="3270"/>
                </a:cubicBezTo>
                <a:cubicBezTo>
                  <a:pt x="365" y="3210"/>
                  <a:pt x="370" y="3158"/>
                  <a:pt x="405" y="3105"/>
                </a:cubicBezTo>
                <a:cubicBezTo>
                  <a:pt x="413" y="3065"/>
                  <a:pt x="429" y="3026"/>
                  <a:pt x="435" y="2985"/>
                </a:cubicBezTo>
                <a:cubicBezTo>
                  <a:pt x="455" y="2858"/>
                  <a:pt x="466" y="2712"/>
                  <a:pt x="525" y="2595"/>
                </a:cubicBezTo>
                <a:cubicBezTo>
                  <a:pt x="539" y="2513"/>
                  <a:pt x="559" y="2434"/>
                  <a:pt x="585" y="2355"/>
                </a:cubicBezTo>
                <a:cubicBezTo>
                  <a:pt x="606" y="2183"/>
                  <a:pt x="647" y="2016"/>
                  <a:pt x="675" y="1845"/>
                </a:cubicBezTo>
                <a:cubicBezTo>
                  <a:pt x="697" y="1715"/>
                  <a:pt x="708" y="1581"/>
                  <a:pt x="750" y="1455"/>
                </a:cubicBezTo>
                <a:cubicBezTo>
                  <a:pt x="762" y="1350"/>
                  <a:pt x="778" y="1244"/>
                  <a:pt x="795" y="1140"/>
                </a:cubicBezTo>
                <a:cubicBezTo>
                  <a:pt x="801" y="1104"/>
                  <a:pt x="818" y="1071"/>
                  <a:pt x="825" y="1035"/>
                </a:cubicBezTo>
                <a:cubicBezTo>
                  <a:pt x="843" y="944"/>
                  <a:pt x="862" y="855"/>
                  <a:pt x="885" y="765"/>
                </a:cubicBezTo>
                <a:cubicBezTo>
                  <a:pt x="909" y="668"/>
                  <a:pt x="896" y="676"/>
                  <a:pt x="915" y="555"/>
                </a:cubicBezTo>
                <a:cubicBezTo>
                  <a:pt x="928" y="472"/>
                  <a:pt x="970" y="396"/>
                  <a:pt x="990" y="315"/>
                </a:cubicBezTo>
                <a:cubicBezTo>
                  <a:pt x="995" y="295"/>
                  <a:pt x="996" y="273"/>
                  <a:pt x="1005" y="255"/>
                </a:cubicBezTo>
                <a:cubicBezTo>
                  <a:pt x="1045" y="174"/>
                  <a:pt x="1114" y="125"/>
                  <a:pt x="1185" y="75"/>
                </a:cubicBezTo>
                <a:cubicBezTo>
                  <a:pt x="1281" y="8"/>
                  <a:pt x="1292" y="0"/>
                  <a:pt x="1410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539" name="Text Box 25"/>
          <p:cNvSpPr txBox="1">
            <a:spLocks noChangeArrowheads="1"/>
          </p:cNvSpPr>
          <p:nvPr/>
        </p:nvSpPr>
        <p:spPr bwMode="auto">
          <a:xfrm rot="-5400000">
            <a:off x="-904081" y="3764756"/>
            <a:ext cx="3533775" cy="366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Comic Sans MS" panose="030F0702030302020204" pitchFamily="66" charset="0"/>
              </a:rPr>
              <a:t>Probability of unresponsiveness</a:t>
            </a:r>
            <a:endParaRPr lang="th-TH" sz="1800" dirty="0">
              <a:solidFill>
                <a:schemeClr val="accent5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540" name="Text Box 26"/>
          <p:cNvSpPr txBox="1">
            <a:spLocks noChangeArrowheads="1"/>
          </p:cNvSpPr>
          <p:nvPr/>
        </p:nvSpPr>
        <p:spPr bwMode="auto">
          <a:xfrm>
            <a:off x="822325" y="1887538"/>
            <a:ext cx="48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1.0</a:t>
            </a:r>
            <a:endParaRPr lang="th-TH" sz="1800">
              <a:latin typeface="Comic Sans MS" panose="030F0702030302020204" pitchFamily="66" charset="0"/>
            </a:endParaRPr>
          </a:p>
        </p:txBody>
      </p:sp>
      <p:sp>
        <p:nvSpPr>
          <p:cNvPr id="22541" name="Text Box 27"/>
          <p:cNvSpPr txBox="1">
            <a:spLocks noChangeArrowheads="1"/>
          </p:cNvSpPr>
          <p:nvPr/>
        </p:nvSpPr>
        <p:spPr bwMode="auto">
          <a:xfrm>
            <a:off x="895350" y="3738563"/>
            <a:ext cx="52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0.5</a:t>
            </a:r>
            <a:endParaRPr lang="th-TH" sz="1800">
              <a:latin typeface="Comic Sans MS" panose="030F0702030302020204" pitchFamily="66" charset="0"/>
            </a:endParaRPr>
          </a:p>
        </p:txBody>
      </p:sp>
      <p:sp>
        <p:nvSpPr>
          <p:cNvPr id="22542" name="Text Box 28"/>
          <p:cNvSpPr txBox="1">
            <a:spLocks noChangeArrowheads="1"/>
          </p:cNvSpPr>
          <p:nvPr/>
        </p:nvSpPr>
        <p:spPr bwMode="auto">
          <a:xfrm>
            <a:off x="974725" y="58499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0</a:t>
            </a:r>
            <a:endParaRPr lang="th-TH" sz="1800">
              <a:latin typeface="Comic Sans MS" panose="030F0702030302020204" pitchFamily="66" charset="0"/>
            </a:endParaRPr>
          </a:p>
        </p:txBody>
      </p:sp>
      <p:sp>
        <p:nvSpPr>
          <p:cNvPr id="22543" name="Text Box 29"/>
          <p:cNvSpPr txBox="1">
            <a:spLocks noChangeArrowheads="1"/>
          </p:cNvSpPr>
          <p:nvPr/>
        </p:nvSpPr>
        <p:spPr bwMode="auto">
          <a:xfrm>
            <a:off x="2879725" y="6110288"/>
            <a:ext cx="289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Comic Sans MS" panose="030F0702030302020204" pitchFamily="66" charset="0"/>
              </a:rPr>
              <a:t>Anesthetic concentration</a:t>
            </a:r>
            <a:endParaRPr lang="th-TH" sz="1800" dirty="0">
              <a:latin typeface="Comic Sans MS" panose="030F0702030302020204" pitchFamily="66" charset="0"/>
            </a:endParaRPr>
          </a:p>
        </p:txBody>
      </p:sp>
      <p:sp>
        <p:nvSpPr>
          <p:cNvPr id="22544" name="Text Box 30"/>
          <p:cNvSpPr txBox="1">
            <a:spLocks noChangeArrowheads="1"/>
          </p:cNvSpPr>
          <p:nvPr/>
        </p:nvSpPr>
        <p:spPr bwMode="auto">
          <a:xfrm rot="17828989">
            <a:off x="2988645" y="2887663"/>
            <a:ext cx="1427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Comic Sans MS" panose="030F0702030302020204" pitchFamily="66" charset="0"/>
              </a:rPr>
              <a:t>MAC-awake</a:t>
            </a:r>
            <a:endParaRPr lang="th-TH" sz="1800" dirty="0">
              <a:latin typeface="Comic Sans MS" panose="030F0702030302020204" pitchFamily="66" charset="0"/>
            </a:endParaRPr>
          </a:p>
        </p:txBody>
      </p:sp>
      <p:sp>
        <p:nvSpPr>
          <p:cNvPr id="22545" name="Text Box 31"/>
          <p:cNvSpPr txBox="1">
            <a:spLocks noChangeArrowheads="1"/>
          </p:cNvSpPr>
          <p:nvPr/>
        </p:nvSpPr>
        <p:spPr bwMode="auto">
          <a:xfrm rot="17980641">
            <a:off x="4107964" y="2767013"/>
            <a:ext cx="156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Comic Sans MS" panose="030F0702030302020204" pitchFamily="66" charset="0"/>
              </a:rPr>
              <a:t>MAC-incision</a:t>
            </a:r>
            <a:endParaRPr lang="th-TH" sz="1800" dirty="0">
              <a:latin typeface="Comic Sans MS" panose="030F0702030302020204" pitchFamily="66" charset="0"/>
            </a:endParaRPr>
          </a:p>
        </p:txBody>
      </p:sp>
      <p:sp>
        <p:nvSpPr>
          <p:cNvPr id="22546" name="Text Box 32"/>
          <p:cNvSpPr txBox="1">
            <a:spLocks noChangeArrowheads="1"/>
          </p:cNvSpPr>
          <p:nvPr/>
        </p:nvSpPr>
        <p:spPr bwMode="auto">
          <a:xfrm rot="-4116249">
            <a:off x="5222875" y="3000375"/>
            <a:ext cx="1858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MAC-intubation</a:t>
            </a:r>
            <a:endParaRPr lang="th-TH" sz="1800">
              <a:latin typeface="Comic Sans MS" panose="030F0702030302020204" pitchFamily="66" charset="0"/>
            </a:endParaRPr>
          </a:p>
        </p:txBody>
      </p:sp>
      <p:sp>
        <p:nvSpPr>
          <p:cNvPr id="22547" name="Text Box 33"/>
          <p:cNvSpPr txBox="1">
            <a:spLocks noChangeArrowheads="1"/>
          </p:cNvSpPr>
          <p:nvPr/>
        </p:nvSpPr>
        <p:spPr bwMode="auto">
          <a:xfrm rot="-2979283">
            <a:off x="6794500" y="2619376"/>
            <a:ext cx="1239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MAC-BAR</a:t>
            </a:r>
            <a:endParaRPr lang="th-TH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413B921D-0DE6-4713-8669-31333F88BE38}" type="slidenum">
              <a:rPr lang="en-US" smtClean="0"/>
              <a:pPr eaLnBrk="1" hangingPunct="1">
                <a:defRPr/>
              </a:pPr>
              <a:t>22</a:t>
            </a:fld>
            <a:endParaRPr lang="th-TH" smtClean="0"/>
          </a:p>
        </p:txBody>
      </p:sp>
      <p:sp>
        <p:nvSpPr>
          <p:cNvPr id="14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F926A58-1E24-43C5-8824-23A323CF4521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98021" name="Rectangle 74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Comic Sans MS" pitchFamily="66" charset="0"/>
              </a:rPr>
              <a:t>Physiochemical Properties of Volatile Anesthetics</a:t>
            </a:r>
            <a:r>
              <a:rPr lang="en-US" sz="4000" smtClean="0">
                <a:latin typeface="Comic Sans MS" pitchFamily="66" charset="0"/>
              </a:rPr>
              <a:t> </a:t>
            </a:r>
            <a:endParaRPr lang="th-TH" sz="4000" smtClean="0">
              <a:latin typeface="Comic Sans MS" pitchFamily="66" charset="0"/>
            </a:endParaRPr>
          </a:p>
        </p:txBody>
      </p:sp>
      <p:graphicFrame>
        <p:nvGraphicFramePr>
          <p:cNvPr id="98047" name="Group 7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37649"/>
              </p:ext>
            </p:extLst>
          </p:nvPr>
        </p:nvGraphicFramePr>
        <p:xfrm>
          <a:off x="28875" y="1524000"/>
          <a:ext cx="9067800" cy="4838706"/>
        </p:xfrm>
        <a:graphic>
          <a:graphicData uri="http://schemas.openxmlformats.org/drawingml/2006/table">
            <a:tbl>
              <a:tblPr/>
              <a:tblGrid>
                <a:gridCol w="2743200"/>
                <a:gridCol w="1066800"/>
                <a:gridCol w="1143000"/>
                <a:gridCol w="1143000"/>
                <a:gridCol w="1066800"/>
                <a:gridCol w="1066800"/>
                <a:gridCol w="838200"/>
              </a:tblGrid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Property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SEVORANE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DESFLURANE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ISOFLURANE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ENFLURANE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HALOTHANE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Boiling point (°C)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  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-88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Vapor pressure at 20°C (mm Hg)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669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238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172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243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38,770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Molecular weight (g)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168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184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184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Oil:gas partition coefficient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224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Blood:gas partition coefficient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0.65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0.42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1.46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2.50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0.46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Brain:blood solubility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1.3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Fat:blood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solubility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47.5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27.2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44.9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51.1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2.3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Muscle:blood solubility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 in O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30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60 yr, 37°C P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760 (%)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1.17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1.63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0.75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 in 60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70% N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 (%)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0.66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2.38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0.56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0.29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MAC, &gt;65 yr (%)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1.45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5.17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1.55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0.64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—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Preservative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Thymol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Stable in moist CO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absorber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Yes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Yes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Yes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Yes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Flammability (%)(in 70/30 N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O/O</a:t>
                      </a:r>
                      <a:r>
                        <a:rPr kumimoji="0" lang="en-US" sz="11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5.8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4.8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Recovered as metabolites (%)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6E44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66E4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gridSpan="7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MAC, minimum alveolar concentration; N</a:t>
                      </a:r>
                      <a:r>
                        <a:rPr kumimoji="0" lang="en-US" sz="11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O, nitrous oxide.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1535F86E-3462-40F8-83DE-BBA142B317FD}" type="slidenum">
              <a:rPr lang="en-US" smtClean="0"/>
              <a:pPr eaLnBrk="1" hangingPunct="1">
                <a:defRPr/>
              </a:pPr>
              <a:t>23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A8BC0F7-BB1B-41F5-BC3B-3BA07B7703C1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Uptake &amp; Distribution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Uptake from external source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Distribute throughout the whole body (compartments) via bloodstream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Aim target : brain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4 steps of uptake &amp;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C77C65CC-EE39-4219-BEA8-4C999258E598}" type="slidenum">
              <a:rPr lang="en-US" smtClean="0"/>
              <a:pPr eaLnBrk="1" hangingPunct="1">
                <a:defRPr/>
              </a:pPr>
              <a:t>24</a:t>
            </a:fld>
            <a:endParaRPr lang="th-TH" smtClean="0"/>
          </a:p>
        </p:txBody>
      </p:sp>
      <p:sp>
        <p:nvSpPr>
          <p:cNvPr id="7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935DF99-63C5-4343-94F1-88200806D228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Basic concepts of uptake</a:t>
            </a:r>
            <a:endParaRPr lang="th-TH" sz="6000" smtClean="0">
              <a:latin typeface="Comic Sans MS" pitchFamily="66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(fraction of inspired anesthetics)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 (fraction of alveolar anesthetics)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Uptake from alveoli results in dropping of F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209800" y="35052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292475" y="3276600"/>
            <a:ext cx="326072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FA/ Fi below 1.0</a:t>
            </a:r>
            <a:endParaRPr lang="th-TH" sz="32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77B2495F-161C-471C-8179-491831168A1B}" type="slidenum">
              <a:rPr lang="en-US" smtClean="0"/>
              <a:pPr eaLnBrk="1" hangingPunct="1">
                <a:defRPr/>
              </a:pPr>
              <a:t>25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247D70C-E07D-49C2-B0BB-036D0B3E24A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Equilibrium is reached when F</a:t>
            </a:r>
            <a:r>
              <a:rPr lang="en-US" baseline="-25000" dirty="0" smtClean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/ F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is 1.0 or no more uptake to blood occurs</a:t>
            </a:r>
            <a:endParaRPr lang="th-TH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End point is </a:t>
            </a: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partial pressure</a:t>
            </a:r>
            <a:r>
              <a:rPr lang="en-US" dirty="0" smtClean="0">
                <a:latin typeface="Comic Sans MS" pitchFamily="66" charset="0"/>
              </a:rPr>
              <a:t> or </a:t>
            </a: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tension</a:t>
            </a:r>
            <a:r>
              <a:rPr lang="en-US" dirty="0" smtClean="0">
                <a:latin typeface="Comic Sans MS" pitchFamily="66" charset="0"/>
              </a:rPr>
              <a:t> of anesthetics in brain,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latin typeface="Comic Sans MS" pitchFamily="66" charset="0"/>
              </a:rPr>
              <a:t> the </a:t>
            </a: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amount</a:t>
            </a:r>
            <a:r>
              <a:rPr lang="en-US" dirty="0" smtClean="0">
                <a:latin typeface="Comic Sans MS" pitchFamily="66" charset="0"/>
              </a:rPr>
              <a:t> of anesthetics up-taken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As long as partial pressure is reached it is assured that uptake has happened appropriately</a:t>
            </a:r>
            <a:endParaRPr lang="th-TH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th-TH" dirty="0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Basic concepts of uptake</a:t>
            </a:r>
            <a:endParaRPr lang="th-TH" sz="6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1" y="1066802"/>
            <a:ext cx="4978269" cy="50291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488E5-FF1E-4E7A-BF20-C55352C8313C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4E9B5D-E26E-4CFD-ADE4-2D1A9E020728}" type="datetime3">
              <a:rPr lang="en-US" smtClean="0"/>
              <a:pPr>
                <a:defRPr/>
              </a:pPr>
              <a:t>12 July 2019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1"/>
            <a:ext cx="3673400" cy="5029198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64147" y="1981200"/>
            <a:ext cx="817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 5%</a:t>
            </a:r>
            <a:endParaRPr lang="th-TH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92257" y="2895600"/>
            <a:ext cx="865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sz="18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5%</a:t>
            </a:r>
            <a:endParaRPr lang="th-TH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704594" y="5105400"/>
            <a:ext cx="1220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18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Partial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5%</a:t>
            </a:r>
            <a:endParaRPr lang="th-TH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4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1" y="457200"/>
            <a:ext cx="8255099" cy="60887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488E5-FF1E-4E7A-BF20-C55352C8313C}" type="slidenum">
              <a:rPr lang="en-US" smtClean="0"/>
              <a:pPr>
                <a:defRPr/>
              </a:pPr>
              <a:t>27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4E9B5D-E26E-4CFD-ADE4-2D1A9E020728}" type="datetime3">
              <a:rPr lang="en-US" smtClean="0"/>
              <a:pPr>
                <a:defRPr/>
              </a:pPr>
              <a:t>12 July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85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BBFDC32-A2F7-44B7-B45B-06D84E518081}" type="slidenum">
              <a:rPr lang="en-US" smtClean="0"/>
              <a:pPr eaLnBrk="1" hangingPunct="1">
                <a:defRPr/>
              </a:pPr>
              <a:t>28</a:t>
            </a:fld>
            <a:endParaRPr lang="th-TH" smtClean="0"/>
          </a:p>
        </p:txBody>
      </p:sp>
      <p:sp>
        <p:nvSpPr>
          <p:cNvPr id="29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58F3AAD-FFEF-4FB8-9E96-DFE5C7F0760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latin typeface="Comic Sans MS" pitchFamily="66" charset="0"/>
              </a:rPr>
              <a:t>Uptake &amp; Distribution (cont.)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9300"/>
            <a:ext cx="4033838" cy="453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smtClean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latin typeface="Comic Sans MS" pitchFamily="66" charset="0"/>
              </a:rPr>
              <a:t>I. Uptake to alveoli</a:t>
            </a:r>
          </a:p>
          <a:p>
            <a:pPr eaLnBrk="1" hangingPunct="1">
              <a:defRPr/>
            </a:pPr>
            <a:endParaRPr lang="en-US" u="sng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alveolar ventilation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inspired concentration (concentration effect)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second gas effect</a:t>
            </a:r>
          </a:p>
        </p:txBody>
      </p:sp>
      <p:sp>
        <p:nvSpPr>
          <p:cNvPr id="30727" name="Freeform 16"/>
          <p:cNvSpPr>
            <a:spLocks/>
          </p:cNvSpPr>
          <p:nvPr/>
        </p:nvSpPr>
        <p:spPr bwMode="auto">
          <a:xfrm>
            <a:off x="990600" y="2019300"/>
            <a:ext cx="3057525" cy="3481388"/>
          </a:xfrm>
          <a:custGeom>
            <a:avLst/>
            <a:gdLst>
              <a:gd name="T0" fmla="*/ 2147483646 w 1602"/>
              <a:gd name="T1" fmla="*/ 2147483646 h 1881"/>
              <a:gd name="T2" fmla="*/ 2147483646 w 1602"/>
              <a:gd name="T3" fmla="*/ 2147483646 h 1881"/>
              <a:gd name="T4" fmla="*/ 2147483646 w 1602"/>
              <a:gd name="T5" fmla="*/ 2147483646 h 1881"/>
              <a:gd name="T6" fmla="*/ 2147483646 w 1602"/>
              <a:gd name="T7" fmla="*/ 2147483646 h 1881"/>
              <a:gd name="T8" fmla="*/ 2147483646 w 1602"/>
              <a:gd name="T9" fmla="*/ 2147483646 h 1881"/>
              <a:gd name="T10" fmla="*/ 2147483646 w 1602"/>
              <a:gd name="T11" fmla="*/ 2147483646 h 1881"/>
              <a:gd name="T12" fmla="*/ 0 w 1602"/>
              <a:gd name="T13" fmla="*/ 2147483646 h 1881"/>
              <a:gd name="T14" fmla="*/ 2147483646 w 1602"/>
              <a:gd name="T15" fmla="*/ 2147483646 h 1881"/>
              <a:gd name="T16" fmla="*/ 2147483646 w 1602"/>
              <a:gd name="T17" fmla="*/ 2147483646 h 1881"/>
              <a:gd name="T18" fmla="*/ 2147483646 w 1602"/>
              <a:gd name="T19" fmla="*/ 2147483646 h 1881"/>
              <a:gd name="T20" fmla="*/ 2147483646 w 1602"/>
              <a:gd name="T21" fmla="*/ 2147483646 h 1881"/>
              <a:gd name="T22" fmla="*/ 2147483646 w 1602"/>
              <a:gd name="T23" fmla="*/ 2147483646 h 1881"/>
              <a:gd name="T24" fmla="*/ 2147483646 w 1602"/>
              <a:gd name="T25" fmla="*/ 2147483646 h 1881"/>
              <a:gd name="T26" fmla="*/ 2147483646 w 1602"/>
              <a:gd name="T27" fmla="*/ 2147483646 h 1881"/>
              <a:gd name="T28" fmla="*/ 2147483646 w 1602"/>
              <a:gd name="T29" fmla="*/ 2147483646 h 1881"/>
              <a:gd name="T30" fmla="*/ 2147483646 w 1602"/>
              <a:gd name="T31" fmla="*/ 2147483646 h 1881"/>
              <a:gd name="T32" fmla="*/ 2147483646 w 1602"/>
              <a:gd name="T33" fmla="*/ 2147483646 h 1881"/>
              <a:gd name="T34" fmla="*/ 2147483646 w 1602"/>
              <a:gd name="T35" fmla="*/ 2147483646 h 1881"/>
              <a:gd name="T36" fmla="*/ 2147483646 w 1602"/>
              <a:gd name="T37" fmla="*/ 2147483646 h 1881"/>
              <a:gd name="T38" fmla="*/ 2147483646 w 1602"/>
              <a:gd name="T39" fmla="*/ 2147483646 h 1881"/>
              <a:gd name="T40" fmla="*/ 2147483646 w 1602"/>
              <a:gd name="T41" fmla="*/ 2147483646 h 1881"/>
              <a:gd name="T42" fmla="*/ 2147483646 w 1602"/>
              <a:gd name="T43" fmla="*/ 2147483646 h 1881"/>
              <a:gd name="T44" fmla="*/ 2147483646 w 1602"/>
              <a:gd name="T45" fmla="*/ 2147483646 h 1881"/>
              <a:gd name="T46" fmla="*/ 2147483646 w 1602"/>
              <a:gd name="T47" fmla="*/ 2147483646 h 1881"/>
              <a:gd name="T48" fmla="*/ 2147483646 w 1602"/>
              <a:gd name="T49" fmla="*/ 2147483646 h 1881"/>
              <a:gd name="T50" fmla="*/ 2147483646 w 1602"/>
              <a:gd name="T51" fmla="*/ 2147483646 h 1881"/>
              <a:gd name="T52" fmla="*/ 2147483646 w 1602"/>
              <a:gd name="T53" fmla="*/ 2147483646 h 1881"/>
              <a:gd name="T54" fmla="*/ 2147483646 w 1602"/>
              <a:gd name="T55" fmla="*/ 2147483646 h 1881"/>
              <a:gd name="T56" fmla="*/ 2147483646 w 1602"/>
              <a:gd name="T57" fmla="*/ 2147483646 h 1881"/>
              <a:gd name="T58" fmla="*/ 2147483646 w 1602"/>
              <a:gd name="T59" fmla="*/ 2147483646 h 1881"/>
              <a:gd name="T60" fmla="*/ 2147483646 w 1602"/>
              <a:gd name="T61" fmla="*/ 2147483646 h 1881"/>
              <a:gd name="T62" fmla="*/ 2147483646 w 1602"/>
              <a:gd name="T63" fmla="*/ 2147483646 h 1881"/>
              <a:gd name="T64" fmla="*/ 2147483646 w 1602"/>
              <a:gd name="T65" fmla="*/ 2147483646 h 1881"/>
              <a:gd name="T66" fmla="*/ 2147483646 w 1602"/>
              <a:gd name="T67" fmla="*/ 2147483646 h 1881"/>
              <a:gd name="T68" fmla="*/ 2147483646 w 1602"/>
              <a:gd name="T69" fmla="*/ 2147483646 h 1881"/>
              <a:gd name="T70" fmla="*/ 2147483646 w 1602"/>
              <a:gd name="T71" fmla="*/ 2147483646 h 1881"/>
              <a:gd name="T72" fmla="*/ 2147483646 w 1602"/>
              <a:gd name="T73" fmla="*/ 0 h 18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2" h="1881">
                <a:moveTo>
                  <a:pt x="450" y="18"/>
                </a:moveTo>
                <a:cubicBezTo>
                  <a:pt x="433" y="69"/>
                  <a:pt x="416" y="181"/>
                  <a:pt x="387" y="225"/>
                </a:cubicBezTo>
                <a:cubicBezTo>
                  <a:pt x="374" y="245"/>
                  <a:pt x="365" y="268"/>
                  <a:pt x="351" y="288"/>
                </a:cubicBezTo>
                <a:cubicBezTo>
                  <a:pt x="307" y="350"/>
                  <a:pt x="252" y="405"/>
                  <a:pt x="207" y="468"/>
                </a:cubicBezTo>
                <a:cubicBezTo>
                  <a:pt x="181" y="504"/>
                  <a:pt x="168" y="547"/>
                  <a:pt x="144" y="585"/>
                </a:cubicBezTo>
                <a:cubicBezTo>
                  <a:pt x="117" y="629"/>
                  <a:pt x="84" y="673"/>
                  <a:pt x="63" y="720"/>
                </a:cubicBezTo>
                <a:cubicBezTo>
                  <a:pt x="22" y="812"/>
                  <a:pt x="11" y="919"/>
                  <a:pt x="0" y="1017"/>
                </a:cubicBezTo>
                <a:cubicBezTo>
                  <a:pt x="3" y="1098"/>
                  <a:pt x="6" y="1179"/>
                  <a:pt x="9" y="1260"/>
                </a:cubicBezTo>
                <a:cubicBezTo>
                  <a:pt x="13" y="1350"/>
                  <a:pt x="9" y="1484"/>
                  <a:pt x="54" y="1575"/>
                </a:cubicBezTo>
                <a:cubicBezTo>
                  <a:pt x="66" y="1600"/>
                  <a:pt x="85" y="1614"/>
                  <a:pt x="99" y="1638"/>
                </a:cubicBezTo>
                <a:cubicBezTo>
                  <a:pt x="163" y="1748"/>
                  <a:pt x="97" y="1682"/>
                  <a:pt x="207" y="1764"/>
                </a:cubicBezTo>
                <a:cubicBezTo>
                  <a:pt x="245" y="1793"/>
                  <a:pt x="202" y="1792"/>
                  <a:pt x="252" y="1809"/>
                </a:cubicBezTo>
                <a:cubicBezTo>
                  <a:pt x="360" y="1845"/>
                  <a:pt x="481" y="1862"/>
                  <a:pt x="594" y="1881"/>
                </a:cubicBezTo>
                <a:cubicBezTo>
                  <a:pt x="714" y="1878"/>
                  <a:pt x="834" y="1878"/>
                  <a:pt x="954" y="1872"/>
                </a:cubicBezTo>
                <a:cubicBezTo>
                  <a:pt x="1002" y="1869"/>
                  <a:pt x="1050" y="1860"/>
                  <a:pt x="1098" y="1854"/>
                </a:cubicBezTo>
                <a:cubicBezTo>
                  <a:pt x="1122" y="1851"/>
                  <a:pt x="1170" y="1845"/>
                  <a:pt x="1170" y="1845"/>
                </a:cubicBezTo>
                <a:cubicBezTo>
                  <a:pt x="1188" y="1839"/>
                  <a:pt x="1206" y="1832"/>
                  <a:pt x="1224" y="1827"/>
                </a:cubicBezTo>
                <a:cubicBezTo>
                  <a:pt x="1272" y="1814"/>
                  <a:pt x="1368" y="1791"/>
                  <a:pt x="1368" y="1791"/>
                </a:cubicBezTo>
                <a:cubicBezTo>
                  <a:pt x="1409" y="1750"/>
                  <a:pt x="1456" y="1717"/>
                  <a:pt x="1485" y="1665"/>
                </a:cubicBezTo>
                <a:cubicBezTo>
                  <a:pt x="1504" y="1631"/>
                  <a:pt x="1509" y="1598"/>
                  <a:pt x="1530" y="1566"/>
                </a:cubicBezTo>
                <a:cubicBezTo>
                  <a:pt x="1546" y="1471"/>
                  <a:pt x="1583" y="1381"/>
                  <a:pt x="1602" y="1287"/>
                </a:cubicBezTo>
                <a:cubicBezTo>
                  <a:pt x="1596" y="1154"/>
                  <a:pt x="1601" y="978"/>
                  <a:pt x="1557" y="846"/>
                </a:cubicBezTo>
                <a:cubicBezTo>
                  <a:pt x="1546" y="814"/>
                  <a:pt x="1549" y="775"/>
                  <a:pt x="1530" y="747"/>
                </a:cubicBezTo>
                <a:cubicBezTo>
                  <a:pt x="1510" y="717"/>
                  <a:pt x="1512" y="726"/>
                  <a:pt x="1503" y="693"/>
                </a:cubicBezTo>
                <a:cubicBezTo>
                  <a:pt x="1488" y="639"/>
                  <a:pt x="1460" y="553"/>
                  <a:pt x="1413" y="522"/>
                </a:cubicBezTo>
                <a:cubicBezTo>
                  <a:pt x="1400" y="482"/>
                  <a:pt x="1367" y="446"/>
                  <a:pt x="1332" y="423"/>
                </a:cubicBezTo>
                <a:cubicBezTo>
                  <a:pt x="1290" y="360"/>
                  <a:pt x="1314" y="381"/>
                  <a:pt x="1269" y="351"/>
                </a:cubicBezTo>
                <a:cubicBezTo>
                  <a:pt x="1227" y="287"/>
                  <a:pt x="1282" y="364"/>
                  <a:pt x="1215" y="297"/>
                </a:cubicBezTo>
                <a:cubicBezTo>
                  <a:pt x="1155" y="237"/>
                  <a:pt x="1242" y="300"/>
                  <a:pt x="1170" y="252"/>
                </a:cubicBezTo>
                <a:cubicBezTo>
                  <a:pt x="1164" y="243"/>
                  <a:pt x="1160" y="233"/>
                  <a:pt x="1152" y="225"/>
                </a:cubicBezTo>
                <a:cubicBezTo>
                  <a:pt x="1144" y="217"/>
                  <a:pt x="1132" y="215"/>
                  <a:pt x="1125" y="207"/>
                </a:cubicBezTo>
                <a:cubicBezTo>
                  <a:pt x="1119" y="200"/>
                  <a:pt x="1121" y="188"/>
                  <a:pt x="1116" y="180"/>
                </a:cubicBezTo>
                <a:cubicBezTo>
                  <a:pt x="1102" y="159"/>
                  <a:pt x="1082" y="148"/>
                  <a:pt x="1062" y="135"/>
                </a:cubicBezTo>
                <a:cubicBezTo>
                  <a:pt x="1059" y="126"/>
                  <a:pt x="1058" y="116"/>
                  <a:pt x="1053" y="108"/>
                </a:cubicBezTo>
                <a:cubicBezTo>
                  <a:pt x="1046" y="97"/>
                  <a:pt x="1032" y="92"/>
                  <a:pt x="1026" y="81"/>
                </a:cubicBezTo>
                <a:cubicBezTo>
                  <a:pt x="1017" y="64"/>
                  <a:pt x="1014" y="45"/>
                  <a:pt x="1008" y="27"/>
                </a:cubicBezTo>
                <a:cubicBezTo>
                  <a:pt x="1005" y="18"/>
                  <a:pt x="999" y="0"/>
                  <a:pt x="999" y="0"/>
                </a:cubicBezTo>
              </a:path>
            </a:pathLst>
          </a:custGeom>
          <a:noFill/>
          <a:ln w="25400" cap="sq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0728" name="Freeform 17"/>
          <p:cNvSpPr>
            <a:spLocks/>
          </p:cNvSpPr>
          <p:nvPr/>
        </p:nvSpPr>
        <p:spPr bwMode="auto">
          <a:xfrm>
            <a:off x="685800" y="48387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0729" name="Freeform 18"/>
          <p:cNvSpPr>
            <a:spLocks/>
          </p:cNvSpPr>
          <p:nvPr/>
        </p:nvSpPr>
        <p:spPr bwMode="auto">
          <a:xfrm>
            <a:off x="685800" y="51816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0730" name="Text Box 22"/>
          <p:cNvSpPr txBox="1">
            <a:spLocks noChangeArrowheads="1"/>
          </p:cNvSpPr>
          <p:nvPr/>
        </p:nvSpPr>
        <p:spPr bwMode="auto">
          <a:xfrm>
            <a:off x="2541588" y="41941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Text Box 23"/>
          <p:cNvSpPr txBox="1">
            <a:spLocks noChangeArrowheads="1"/>
          </p:cNvSpPr>
          <p:nvPr/>
        </p:nvSpPr>
        <p:spPr bwMode="auto">
          <a:xfrm>
            <a:off x="1600200" y="27051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732" name="Text Box 24"/>
          <p:cNvSpPr txBox="1">
            <a:spLocks noChangeArrowheads="1"/>
          </p:cNvSpPr>
          <p:nvPr/>
        </p:nvSpPr>
        <p:spPr bwMode="auto">
          <a:xfrm>
            <a:off x="1892300" y="41973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733" name="Text Box 25"/>
          <p:cNvSpPr txBox="1">
            <a:spLocks noChangeArrowheads="1"/>
          </p:cNvSpPr>
          <p:nvPr/>
        </p:nvSpPr>
        <p:spPr bwMode="auto">
          <a:xfrm>
            <a:off x="2117725" y="3376613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734" name="Text Box 26"/>
          <p:cNvSpPr txBox="1">
            <a:spLocks noChangeArrowheads="1"/>
          </p:cNvSpPr>
          <p:nvPr/>
        </p:nvSpPr>
        <p:spPr bwMode="auto">
          <a:xfrm>
            <a:off x="2286000" y="25209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735" name="Text Box 27"/>
          <p:cNvSpPr txBox="1">
            <a:spLocks noChangeArrowheads="1"/>
          </p:cNvSpPr>
          <p:nvPr/>
        </p:nvSpPr>
        <p:spPr bwMode="auto">
          <a:xfrm>
            <a:off x="2133600" y="21717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736" name="Text Box 28"/>
          <p:cNvSpPr txBox="1">
            <a:spLocks noChangeArrowheads="1"/>
          </p:cNvSpPr>
          <p:nvPr/>
        </p:nvSpPr>
        <p:spPr bwMode="auto">
          <a:xfrm>
            <a:off x="2895600" y="26289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7" name="Text Box 29"/>
          <p:cNvSpPr txBox="1">
            <a:spLocks noChangeArrowheads="1"/>
          </p:cNvSpPr>
          <p:nvPr/>
        </p:nvSpPr>
        <p:spPr bwMode="auto">
          <a:xfrm>
            <a:off x="3336925" y="350837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8" name="Text Box 30"/>
          <p:cNvSpPr txBox="1">
            <a:spLocks noChangeArrowheads="1"/>
          </p:cNvSpPr>
          <p:nvPr/>
        </p:nvSpPr>
        <p:spPr bwMode="auto">
          <a:xfrm>
            <a:off x="2667000" y="366077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9" name="Text Box 31"/>
          <p:cNvSpPr txBox="1">
            <a:spLocks noChangeArrowheads="1"/>
          </p:cNvSpPr>
          <p:nvPr/>
        </p:nvSpPr>
        <p:spPr bwMode="auto">
          <a:xfrm>
            <a:off x="2438400" y="46863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0" name="Text Box 32"/>
          <p:cNvSpPr txBox="1">
            <a:spLocks noChangeArrowheads="1"/>
          </p:cNvSpPr>
          <p:nvPr/>
        </p:nvSpPr>
        <p:spPr bwMode="auto">
          <a:xfrm>
            <a:off x="1752600" y="21717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1" name="Text Box 33"/>
          <p:cNvSpPr txBox="1">
            <a:spLocks noChangeArrowheads="1"/>
          </p:cNvSpPr>
          <p:nvPr/>
        </p:nvSpPr>
        <p:spPr bwMode="auto">
          <a:xfrm>
            <a:off x="2590800" y="20955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2" name="Text Box 34"/>
          <p:cNvSpPr txBox="1">
            <a:spLocks noChangeArrowheads="1"/>
          </p:cNvSpPr>
          <p:nvPr/>
        </p:nvSpPr>
        <p:spPr bwMode="auto">
          <a:xfrm>
            <a:off x="1828800" y="49149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3" name="Text Box 35"/>
          <p:cNvSpPr txBox="1">
            <a:spLocks noChangeArrowheads="1"/>
          </p:cNvSpPr>
          <p:nvPr/>
        </p:nvSpPr>
        <p:spPr bwMode="auto">
          <a:xfrm>
            <a:off x="2998788" y="46513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4" name="Text Box 36"/>
          <p:cNvSpPr txBox="1">
            <a:spLocks noChangeArrowheads="1"/>
          </p:cNvSpPr>
          <p:nvPr/>
        </p:nvSpPr>
        <p:spPr bwMode="auto">
          <a:xfrm>
            <a:off x="3151188" y="39243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5" name="Text Box 37"/>
          <p:cNvSpPr txBox="1">
            <a:spLocks noChangeArrowheads="1"/>
          </p:cNvSpPr>
          <p:nvPr/>
        </p:nvSpPr>
        <p:spPr bwMode="auto">
          <a:xfrm>
            <a:off x="1600200" y="30861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1981200" y="1676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2438400" y="1676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0748" name="Text Box 41"/>
          <p:cNvSpPr txBox="1">
            <a:spLocks noChangeArrowheads="1"/>
          </p:cNvSpPr>
          <p:nvPr/>
        </p:nvSpPr>
        <p:spPr bwMode="auto">
          <a:xfrm>
            <a:off x="1050925" y="4379913"/>
            <a:ext cx="115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000" b="1" baseline="-25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th-TH" sz="4000" b="1" baseline="-2500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49" name="Text Box 42"/>
          <p:cNvSpPr txBox="1">
            <a:spLocks noChangeArrowheads="1"/>
          </p:cNvSpPr>
          <p:nvPr/>
        </p:nvSpPr>
        <p:spPr bwMode="auto">
          <a:xfrm>
            <a:off x="1905000" y="990600"/>
            <a:ext cx="115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000" b="1" baseline="-25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th-TH" sz="4000" b="1" baseline="-2500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 animBg="1"/>
      <p:bldP spid="82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ABFFD23F-580E-47C2-9AF7-02200D3D148F}" type="slidenum">
              <a:rPr lang="en-US" smtClean="0"/>
              <a:pPr eaLnBrk="1" hangingPunct="1">
                <a:defRPr/>
              </a:pPr>
              <a:t>29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B4FC7D69-1743-43D9-BFF7-411AC35A8BC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Alveolar ventilation effect on uptake</a:t>
            </a:r>
            <a:endParaRPr lang="th-TH" sz="4000" smtClean="0">
              <a:latin typeface="Comic Sans MS" pitchFamily="66" charset="0"/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858000" y="2116138"/>
            <a:ext cx="2082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MV =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minute ventilation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Comic Sans MS" panose="030F0702030302020204" pitchFamily="66" charset="0"/>
              </a:rPr>
              <a:t>(L/min)</a:t>
            </a:r>
            <a:endParaRPr lang="th-TH" sz="1800">
              <a:latin typeface="Comic Sans MS" panose="030F0702030302020204" pitchFamily="66" charset="0"/>
            </a:endParaRPr>
          </a:p>
        </p:txBody>
      </p:sp>
      <p:pic>
        <p:nvPicPr>
          <p:cNvPr id="31750" name="Picture 9" descr="figure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545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B69A53DD-5728-4ABB-8B68-D468C4D8479B}" type="slidenum">
              <a:rPr lang="en-US" smtClean="0"/>
              <a:pPr eaLnBrk="1" hangingPunct="1">
                <a:defRPr/>
              </a:pPr>
              <a:t>3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C656950-FE96-4AEA-93C7-5202D56D0EC2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Inhaled Anesthetics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anesthetics that are administered by inhalation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2 groups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anesthetic gas</a:t>
            </a:r>
            <a:r>
              <a:rPr lang="en-US" smtClean="0">
                <a:latin typeface="Comic Sans MS" pitchFamily="66" charset="0"/>
              </a:rPr>
              <a:t> : nitrous oxide (N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O)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latin typeface="Comic Sans MS" pitchFamily="66" charset="0"/>
              </a:rPr>
              <a:t>                          : xenon (Xe)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latin typeface="Comic Sans MS" pitchFamily="66" charset="0"/>
              </a:rPr>
              <a:t>	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volatile anesthetics</a:t>
            </a:r>
            <a:r>
              <a:rPr lang="en-US" smtClean="0">
                <a:latin typeface="Comic Sans MS" pitchFamily="66" charset="0"/>
              </a:rPr>
              <a:t> : 4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C1D92337-5385-47CC-A406-289A8BB8457F}" type="slidenum">
              <a:rPr lang="en-US" smtClean="0"/>
              <a:pPr eaLnBrk="1" hangingPunct="1">
                <a:defRPr/>
              </a:pPr>
              <a:t>30</a:t>
            </a:fld>
            <a:endParaRPr lang="th-TH" smtClean="0"/>
          </a:p>
        </p:txBody>
      </p:sp>
      <p:sp>
        <p:nvSpPr>
          <p:cNvPr id="11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80A4076-BBCB-4861-9623-7407B8783EF8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Comparison of alveolar uptake 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of inhaled anesthetics</a:t>
            </a:r>
          </a:p>
        </p:txBody>
      </p:sp>
      <p:pic>
        <p:nvPicPr>
          <p:cNvPr id="32773" name="Picture 13" descr="figure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7053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15"/>
          <p:cNvSpPr>
            <a:spLocks noChangeShapeType="1"/>
          </p:cNvSpPr>
          <p:nvPr/>
        </p:nvSpPr>
        <p:spPr bwMode="auto">
          <a:xfrm>
            <a:off x="4168775" y="1828800"/>
            <a:ext cx="0" cy="43434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5" name="Line 16"/>
          <p:cNvSpPr>
            <a:spLocks noChangeShapeType="1"/>
          </p:cNvSpPr>
          <p:nvPr/>
        </p:nvSpPr>
        <p:spPr bwMode="auto">
          <a:xfrm>
            <a:off x="2906713" y="1828800"/>
            <a:ext cx="1219200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6" name="Line 17"/>
          <p:cNvSpPr>
            <a:spLocks noChangeShapeType="1"/>
          </p:cNvSpPr>
          <p:nvPr/>
        </p:nvSpPr>
        <p:spPr bwMode="auto">
          <a:xfrm>
            <a:off x="2895600" y="3962400"/>
            <a:ext cx="1219200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7" name="Line 18"/>
          <p:cNvSpPr>
            <a:spLocks noChangeShapeType="1"/>
          </p:cNvSpPr>
          <p:nvPr/>
        </p:nvSpPr>
        <p:spPr bwMode="auto">
          <a:xfrm>
            <a:off x="2906713" y="2286000"/>
            <a:ext cx="1219200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8" name="Line 19"/>
          <p:cNvSpPr>
            <a:spLocks noChangeShapeType="1"/>
          </p:cNvSpPr>
          <p:nvPr/>
        </p:nvSpPr>
        <p:spPr bwMode="auto">
          <a:xfrm>
            <a:off x="2917825" y="2613025"/>
            <a:ext cx="1219200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>
            <a:off x="2895600" y="3233738"/>
            <a:ext cx="1219200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27DF23F6-E5CB-4F99-99E9-256710FA9C43}" type="slidenum">
              <a:rPr lang="en-US" smtClean="0"/>
              <a:pPr eaLnBrk="1" hangingPunct="1">
                <a:defRPr/>
              </a:pPr>
              <a:t>31</a:t>
            </a:fld>
            <a:endParaRPr lang="th-TH" smtClean="0"/>
          </a:p>
        </p:txBody>
      </p:sp>
      <p:sp>
        <p:nvSpPr>
          <p:cNvPr id="12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868E9FD-2D62-4EE9-A0F8-6A74A843507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Concentration effect and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Second gas effect</a:t>
            </a:r>
            <a:endParaRPr lang="th-TH" sz="4000" smtClean="0">
              <a:latin typeface="Comic Sans MS" pitchFamily="66" charset="0"/>
            </a:endParaRPr>
          </a:p>
        </p:txBody>
      </p:sp>
      <p:sp>
        <p:nvSpPr>
          <p:cNvPr id="33797" name="Line 9"/>
          <p:cNvSpPr>
            <a:spLocks noChangeShapeType="1"/>
          </p:cNvSpPr>
          <p:nvPr/>
        </p:nvSpPr>
        <p:spPr bwMode="auto">
          <a:xfrm>
            <a:off x="3429000" y="2209800"/>
            <a:ext cx="0" cy="3352800"/>
          </a:xfrm>
          <a:prstGeom prst="line">
            <a:avLst/>
          </a:prstGeom>
          <a:noFill/>
          <a:ln w="25400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>
            <a:off x="1828800" y="2235200"/>
            <a:ext cx="16002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1828800" y="4572000"/>
            <a:ext cx="16002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1828800" y="2590800"/>
            <a:ext cx="1600200" cy="0"/>
          </a:xfrm>
          <a:prstGeom prst="line">
            <a:avLst/>
          </a:prstGeom>
          <a:noFill/>
          <a:ln w="1270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1828800" y="4775200"/>
            <a:ext cx="1600200" cy="0"/>
          </a:xfrm>
          <a:prstGeom prst="line">
            <a:avLst/>
          </a:prstGeom>
          <a:noFill/>
          <a:ln w="1270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pic>
        <p:nvPicPr>
          <p:cNvPr id="33802" name="Picture 14" descr="figure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20541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7"/>
          <p:cNvSpPr txBox="1">
            <a:spLocks noChangeArrowheads="1"/>
          </p:cNvSpPr>
          <p:nvPr/>
        </p:nvSpPr>
        <p:spPr bwMode="auto">
          <a:xfrm>
            <a:off x="4114800" y="2909888"/>
            <a:ext cx="2446338" cy="3667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00CC"/>
                </a:solidFill>
                <a:latin typeface="Comic Sans MS" panose="030F0702030302020204" pitchFamily="66" charset="0"/>
              </a:rPr>
              <a:t>Concentration effect</a:t>
            </a:r>
            <a:endParaRPr lang="th-TH" sz="1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4" name="Text Box 8"/>
          <p:cNvSpPr txBox="1">
            <a:spLocks noChangeArrowheads="1"/>
          </p:cNvSpPr>
          <p:nvPr/>
        </p:nvSpPr>
        <p:spPr bwMode="auto">
          <a:xfrm>
            <a:off x="2590800" y="4281487"/>
            <a:ext cx="2154238" cy="36671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00CC"/>
                </a:solidFill>
                <a:latin typeface="Comic Sans MS" panose="030F0702030302020204" pitchFamily="66" charset="0"/>
              </a:rPr>
              <a:t>Second gas effect</a:t>
            </a:r>
            <a:endParaRPr lang="th-TH" sz="1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" y="381000"/>
            <a:ext cx="8364622" cy="58912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488E5-FF1E-4E7A-BF20-C55352C8313C}" type="slidenum">
              <a:rPr lang="en-US" smtClean="0"/>
              <a:pPr>
                <a:defRPr/>
              </a:pPr>
              <a:t>32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4E9B5D-E26E-4CFD-ADE4-2D1A9E020728}" type="datetime3">
              <a:rPr lang="en-US" smtClean="0"/>
              <a:pPr>
                <a:defRPr/>
              </a:pPr>
              <a:t>12 July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6132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6073EFC7-9768-4FE0-8E9F-866E83BFB196}" type="slidenum">
              <a:rPr lang="en-US" smtClean="0"/>
              <a:pPr eaLnBrk="1" hangingPunct="1">
                <a:defRPr/>
              </a:pPr>
              <a:t>33</a:t>
            </a:fld>
            <a:endParaRPr lang="th-TH" smtClean="0"/>
          </a:p>
        </p:txBody>
      </p:sp>
      <p:sp>
        <p:nvSpPr>
          <p:cNvPr id="45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B3E5B04-D679-41A5-B4FC-F5A418D6350B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latin typeface="Comic Sans MS" pitchFamily="66" charset="0"/>
              </a:rPr>
              <a:t>Uptake &amp; Distribution (cont.)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u="sng" smtClean="0">
                <a:latin typeface="Comic Sans MS" pitchFamily="66" charset="0"/>
              </a:rPr>
              <a:t>II. uptake into bloodstream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blood/gas solubility  </a:t>
            </a:r>
            <a:r>
              <a:rPr lang="en-US" sz="4000" smtClean="0">
                <a:effectLst/>
                <a:latin typeface="Comic Sans MS" pitchFamily="66" charset="0"/>
                <a:sym typeface="Symbol" pitchFamily="18" charset="2"/>
              </a:rPr>
              <a:t></a:t>
            </a:r>
            <a:r>
              <a:rPr lang="en-US" sz="4000" baseline="-25000" smtClean="0">
                <a:effectLst/>
                <a:latin typeface="Comic Sans MS" pitchFamily="66" charset="0"/>
                <a:sym typeface="Symbol" pitchFamily="18" charset="2"/>
              </a:rPr>
              <a:t>b/g</a:t>
            </a:r>
            <a:r>
              <a:rPr lang="en-US" sz="4000" smtClean="0">
                <a:effectLst/>
                <a:latin typeface="Comic Sans MS" pitchFamily="66" charset="0"/>
                <a:sym typeface="Symbol" pitchFamily="18" charset="2"/>
              </a:rPr>
              <a:t> </a:t>
            </a:r>
            <a:endParaRPr lang="en-US" sz="320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cardiac output</a:t>
            </a: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alveolar/blood pressure gradient</a:t>
            </a:r>
          </a:p>
        </p:txBody>
      </p:sp>
      <p:sp>
        <p:nvSpPr>
          <p:cNvPr id="13317" name="Rectangle 5"/>
          <p:cNvSpPr>
            <a:spLocks noGrp="1" noTextEdit="1"/>
          </p:cNvSpPr>
          <p:nvPr>
            <p:ph type="body" sz="half" idx="1"/>
          </p:nvPr>
        </p:nvSpPr>
        <p:spPr>
          <a:xfrm>
            <a:off x="685800" y="1524000"/>
            <a:ext cx="3352800" cy="3886200"/>
          </a:xfrm>
          <a:custGeom>
            <a:avLst/>
            <a:gdLst>
              <a:gd name="T0" fmla="*/ 450 w 1602"/>
              <a:gd name="T1" fmla="*/ 18 h 1881"/>
              <a:gd name="T2" fmla="*/ 387 w 1602"/>
              <a:gd name="T3" fmla="*/ 225 h 1881"/>
              <a:gd name="T4" fmla="*/ 351 w 1602"/>
              <a:gd name="T5" fmla="*/ 288 h 1881"/>
              <a:gd name="T6" fmla="*/ 207 w 1602"/>
              <a:gd name="T7" fmla="*/ 468 h 1881"/>
              <a:gd name="T8" fmla="*/ 144 w 1602"/>
              <a:gd name="T9" fmla="*/ 585 h 1881"/>
              <a:gd name="T10" fmla="*/ 63 w 1602"/>
              <a:gd name="T11" fmla="*/ 720 h 1881"/>
              <a:gd name="T12" fmla="*/ 0 w 1602"/>
              <a:gd name="T13" fmla="*/ 1017 h 1881"/>
              <a:gd name="T14" fmla="*/ 9 w 1602"/>
              <a:gd name="T15" fmla="*/ 1260 h 1881"/>
              <a:gd name="T16" fmla="*/ 54 w 1602"/>
              <a:gd name="T17" fmla="*/ 1575 h 1881"/>
              <a:gd name="T18" fmla="*/ 99 w 1602"/>
              <a:gd name="T19" fmla="*/ 1638 h 1881"/>
              <a:gd name="T20" fmla="*/ 207 w 1602"/>
              <a:gd name="T21" fmla="*/ 1764 h 1881"/>
              <a:gd name="T22" fmla="*/ 252 w 1602"/>
              <a:gd name="T23" fmla="*/ 1809 h 1881"/>
              <a:gd name="T24" fmla="*/ 594 w 1602"/>
              <a:gd name="T25" fmla="*/ 1881 h 1881"/>
              <a:gd name="T26" fmla="*/ 954 w 1602"/>
              <a:gd name="T27" fmla="*/ 1872 h 1881"/>
              <a:gd name="T28" fmla="*/ 1098 w 1602"/>
              <a:gd name="T29" fmla="*/ 1854 h 1881"/>
              <a:gd name="T30" fmla="*/ 1170 w 1602"/>
              <a:gd name="T31" fmla="*/ 1845 h 1881"/>
              <a:gd name="T32" fmla="*/ 1224 w 1602"/>
              <a:gd name="T33" fmla="*/ 1827 h 1881"/>
              <a:gd name="T34" fmla="*/ 1368 w 1602"/>
              <a:gd name="T35" fmla="*/ 1791 h 1881"/>
              <a:gd name="T36" fmla="*/ 1485 w 1602"/>
              <a:gd name="T37" fmla="*/ 1665 h 1881"/>
              <a:gd name="T38" fmla="*/ 1530 w 1602"/>
              <a:gd name="T39" fmla="*/ 1566 h 1881"/>
              <a:gd name="T40" fmla="*/ 1602 w 1602"/>
              <a:gd name="T41" fmla="*/ 1287 h 1881"/>
              <a:gd name="T42" fmla="*/ 1557 w 1602"/>
              <a:gd name="T43" fmla="*/ 846 h 1881"/>
              <a:gd name="T44" fmla="*/ 1530 w 1602"/>
              <a:gd name="T45" fmla="*/ 747 h 1881"/>
              <a:gd name="T46" fmla="*/ 1503 w 1602"/>
              <a:gd name="T47" fmla="*/ 693 h 1881"/>
              <a:gd name="T48" fmla="*/ 1413 w 1602"/>
              <a:gd name="T49" fmla="*/ 522 h 1881"/>
              <a:gd name="T50" fmla="*/ 1332 w 1602"/>
              <a:gd name="T51" fmla="*/ 423 h 1881"/>
              <a:gd name="T52" fmla="*/ 1269 w 1602"/>
              <a:gd name="T53" fmla="*/ 351 h 1881"/>
              <a:gd name="T54" fmla="*/ 1215 w 1602"/>
              <a:gd name="T55" fmla="*/ 297 h 1881"/>
              <a:gd name="T56" fmla="*/ 1170 w 1602"/>
              <a:gd name="T57" fmla="*/ 252 h 1881"/>
              <a:gd name="T58" fmla="*/ 1152 w 1602"/>
              <a:gd name="T59" fmla="*/ 225 h 1881"/>
              <a:gd name="T60" fmla="*/ 1125 w 1602"/>
              <a:gd name="T61" fmla="*/ 207 h 1881"/>
              <a:gd name="T62" fmla="*/ 1116 w 1602"/>
              <a:gd name="T63" fmla="*/ 180 h 1881"/>
              <a:gd name="T64" fmla="*/ 1062 w 1602"/>
              <a:gd name="T65" fmla="*/ 135 h 1881"/>
              <a:gd name="T66" fmla="*/ 1053 w 1602"/>
              <a:gd name="T67" fmla="*/ 108 h 1881"/>
              <a:gd name="T68" fmla="*/ 1026 w 1602"/>
              <a:gd name="T69" fmla="*/ 81 h 1881"/>
              <a:gd name="T70" fmla="*/ 1008 w 1602"/>
              <a:gd name="T71" fmla="*/ 27 h 1881"/>
              <a:gd name="T72" fmla="*/ 999 w 1602"/>
              <a:gd name="T73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2" h="1881">
                <a:moveTo>
                  <a:pt x="450" y="18"/>
                </a:moveTo>
                <a:cubicBezTo>
                  <a:pt x="433" y="69"/>
                  <a:pt x="416" y="181"/>
                  <a:pt x="387" y="225"/>
                </a:cubicBezTo>
                <a:cubicBezTo>
                  <a:pt x="374" y="245"/>
                  <a:pt x="365" y="268"/>
                  <a:pt x="351" y="288"/>
                </a:cubicBezTo>
                <a:cubicBezTo>
                  <a:pt x="307" y="350"/>
                  <a:pt x="252" y="405"/>
                  <a:pt x="207" y="468"/>
                </a:cubicBezTo>
                <a:cubicBezTo>
                  <a:pt x="181" y="504"/>
                  <a:pt x="168" y="547"/>
                  <a:pt x="144" y="585"/>
                </a:cubicBezTo>
                <a:cubicBezTo>
                  <a:pt x="117" y="629"/>
                  <a:pt x="84" y="673"/>
                  <a:pt x="63" y="720"/>
                </a:cubicBezTo>
                <a:cubicBezTo>
                  <a:pt x="22" y="812"/>
                  <a:pt x="11" y="919"/>
                  <a:pt x="0" y="1017"/>
                </a:cubicBezTo>
                <a:cubicBezTo>
                  <a:pt x="3" y="1098"/>
                  <a:pt x="6" y="1179"/>
                  <a:pt x="9" y="1260"/>
                </a:cubicBezTo>
                <a:cubicBezTo>
                  <a:pt x="13" y="1350"/>
                  <a:pt x="9" y="1484"/>
                  <a:pt x="54" y="1575"/>
                </a:cubicBezTo>
                <a:cubicBezTo>
                  <a:pt x="66" y="1600"/>
                  <a:pt x="85" y="1614"/>
                  <a:pt x="99" y="1638"/>
                </a:cubicBezTo>
                <a:cubicBezTo>
                  <a:pt x="163" y="1748"/>
                  <a:pt x="97" y="1682"/>
                  <a:pt x="207" y="1764"/>
                </a:cubicBezTo>
                <a:cubicBezTo>
                  <a:pt x="245" y="1793"/>
                  <a:pt x="202" y="1792"/>
                  <a:pt x="252" y="1809"/>
                </a:cubicBezTo>
                <a:cubicBezTo>
                  <a:pt x="360" y="1845"/>
                  <a:pt x="481" y="1862"/>
                  <a:pt x="594" y="1881"/>
                </a:cubicBezTo>
                <a:cubicBezTo>
                  <a:pt x="714" y="1878"/>
                  <a:pt x="834" y="1878"/>
                  <a:pt x="954" y="1872"/>
                </a:cubicBezTo>
                <a:cubicBezTo>
                  <a:pt x="1002" y="1869"/>
                  <a:pt x="1050" y="1860"/>
                  <a:pt x="1098" y="1854"/>
                </a:cubicBezTo>
                <a:cubicBezTo>
                  <a:pt x="1122" y="1851"/>
                  <a:pt x="1170" y="1845"/>
                  <a:pt x="1170" y="1845"/>
                </a:cubicBezTo>
                <a:cubicBezTo>
                  <a:pt x="1188" y="1839"/>
                  <a:pt x="1206" y="1832"/>
                  <a:pt x="1224" y="1827"/>
                </a:cubicBezTo>
                <a:cubicBezTo>
                  <a:pt x="1272" y="1814"/>
                  <a:pt x="1368" y="1791"/>
                  <a:pt x="1368" y="1791"/>
                </a:cubicBezTo>
                <a:cubicBezTo>
                  <a:pt x="1409" y="1750"/>
                  <a:pt x="1456" y="1717"/>
                  <a:pt x="1485" y="1665"/>
                </a:cubicBezTo>
                <a:cubicBezTo>
                  <a:pt x="1504" y="1631"/>
                  <a:pt x="1509" y="1598"/>
                  <a:pt x="1530" y="1566"/>
                </a:cubicBezTo>
                <a:cubicBezTo>
                  <a:pt x="1546" y="1471"/>
                  <a:pt x="1583" y="1381"/>
                  <a:pt x="1602" y="1287"/>
                </a:cubicBezTo>
                <a:cubicBezTo>
                  <a:pt x="1596" y="1154"/>
                  <a:pt x="1601" y="978"/>
                  <a:pt x="1557" y="846"/>
                </a:cubicBezTo>
                <a:cubicBezTo>
                  <a:pt x="1546" y="814"/>
                  <a:pt x="1549" y="775"/>
                  <a:pt x="1530" y="747"/>
                </a:cubicBezTo>
                <a:cubicBezTo>
                  <a:pt x="1510" y="717"/>
                  <a:pt x="1512" y="726"/>
                  <a:pt x="1503" y="693"/>
                </a:cubicBezTo>
                <a:cubicBezTo>
                  <a:pt x="1488" y="639"/>
                  <a:pt x="1460" y="553"/>
                  <a:pt x="1413" y="522"/>
                </a:cubicBezTo>
                <a:cubicBezTo>
                  <a:pt x="1400" y="482"/>
                  <a:pt x="1367" y="446"/>
                  <a:pt x="1332" y="423"/>
                </a:cubicBezTo>
                <a:cubicBezTo>
                  <a:pt x="1290" y="360"/>
                  <a:pt x="1314" y="381"/>
                  <a:pt x="1269" y="351"/>
                </a:cubicBezTo>
                <a:cubicBezTo>
                  <a:pt x="1227" y="287"/>
                  <a:pt x="1282" y="364"/>
                  <a:pt x="1215" y="297"/>
                </a:cubicBezTo>
                <a:cubicBezTo>
                  <a:pt x="1155" y="237"/>
                  <a:pt x="1242" y="300"/>
                  <a:pt x="1170" y="252"/>
                </a:cubicBezTo>
                <a:cubicBezTo>
                  <a:pt x="1164" y="243"/>
                  <a:pt x="1160" y="233"/>
                  <a:pt x="1152" y="225"/>
                </a:cubicBezTo>
                <a:cubicBezTo>
                  <a:pt x="1144" y="217"/>
                  <a:pt x="1132" y="215"/>
                  <a:pt x="1125" y="207"/>
                </a:cubicBezTo>
                <a:cubicBezTo>
                  <a:pt x="1119" y="200"/>
                  <a:pt x="1121" y="188"/>
                  <a:pt x="1116" y="180"/>
                </a:cubicBezTo>
                <a:cubicBezTo>
                  <a:pt x="1102" y="159"/>
                  <a:pt x="1082" y="148"/>
                  <a:pt x="1062" y="135"/>
                </a:cubicBezTo>
                <a:cubicBezTo>
                  <a:pt x="1059" y="126"/>
                  <a:pt x="1058" y="116"/>
                  <a:pt x="1053" y="108"/>
                </a:cubicBezTo>
                <a:cubicBezTo>
                  <a:pt x="1046" y="97"/>
                  <a:pt x="1032" y="92"/>
                  <a:pt x="1026" y="81"/>
                </a:cubicBezTo>
                <a:cubicBezTo>
                  <a:pt x="1017" y="64"/>
                  <a:pt x="1014" y="45"/>
                  <a:pt x="1008" y="27"/>
                </a:cubicBezTo>
                <a:cubicBezTo>
                  <a:pt x="1005" y="18"/>
                  <a:pt x="999" y="0"/>
                  <a:pt x="999" y="0"/>
                </a:cubicBezTo>
              </a:path>
            </a:pathLst>
          </a:custGeom>
          <a:ln w="25400" cap="sq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2438400" y="3352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914400" y="5410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2362200" y="5715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2897188" y="54864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Freeform 10"/>
          <p:cNvSpPr>
            <a:spLocks/>
          </p:cNvSpPr>
          <p:nvPr/>
        </p:nvSpPr>
        <p:spPr bwMode="auto">
          <a:xfrm>
            <a:off x="514350" y="47625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4828" name="Freeform 11"/>
          <p:cNvSpPr>
            <a:spLocks/>
          </p:cNvSpPr>
          <p:nvPr/>
        </p:nvSpPr>
        <p:spPr bwMode="auto">
          <a:xfrm>
            <a:off x="533400" y="54483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143000" y="4267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524000" y="4724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2133600" y="3810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117725" y="3033713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447800" y="33972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2422525" y="2438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2959100" y="43878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1905000" y="56832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2879725" y="46926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8" name="Text Box 21"/>
          <p:cNvSpPr txBox="1">
            <a:spLocks noChangeArrowheads="1"/>
          </p:cNvSpPr>
          <p:nvPr/>
        </p:nvSpPr>
        <p:spPr bwMode="auto">
          <a:xfrm>
            <a:off x="2133600" y="4845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39" name="Text Box 22"/>
          <p:cNvSpPr txBox="1">
            <a:spLocks noChangeArrowheads="1"/>
          </p:cNvSpPr>
          <p:nvPr/>
        </p:nvSpPr>
        <p:spPr bwMode="auto">
          <a:xfrm>
            <a:off x="3263900" y="55308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40" name="Text Box 23"/>
          <p:cNvSpPr txBox="1">
            <a:spLocks noChangeArrowheads="1"/>
          </p:cNvSpPr>
          <p:nvPr/>
        </p:nvSpPr>
        <p:spPr bwMode="auto">
          <a:xfrm>
            <a:off x="1524000" y="4252913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1676400" y="22098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842" name="Text Box 25"/>
          <p:cNvSpPr txBox="1">
            <a:spLocks noChangeArrowheads="1"/>
          </p:cNvSpPr>
          <p:nvPr/>
        </p:nvSpPr>
        <p:spPr bwMode="auto">
          <a:xfrm>
            <a:off x="1373188" y="24384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3" name="Text Box 26"/>
          <p:cNvSpPr txBox="1">
            <a:spLocks noChangeArrowheads="1"/>
          </p:cNvSpPr>
          <p:nvPr/>
        </p:nvSpPr>
        <p:spPr bwMode="auto">
          <a:xfrm>
            <a:off x="2438400" y="4495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4" name="Text Box 27"/>
          <p:cNvSpPr txBox="1">
            <a:spLocks noChangeArrowheads="1"/>
          </p:cNvSpPr>
          <p:nvPr/>
        </p:nvSpPr>
        <p:spPr bwMode="auto">
          <a:xfrm>
            <a:off x="2362200" y="1905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5" name="Text Box 28"/>
          <p:cNvSpPr txBox="1">
            <a:spLocks noChangeArrowheads="1"/>
          </p:cNvSpPr>
          <p:nvPr/>
        </p:nvSpPr>
        <p:spPr bwMode="auto">
          <a:xfrm>
            <a:off x="2541588" y="38512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6" name="Text Box 29"/>
          <p:cNvSpPr txBox="1">
            <a:spLocks noChangeArrowheads="1"/>
          </p:cNvSpPr>
          <p:nvPr/>
        </p:nvSpPr>
        <p:spPr bwMode="auto">
          <a:xfrm>
            <a:off x="1905000" y="17526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7" name="Text Box 30"/>
          <p:cNvSpPr txBox="1">
            <a:spLocks noChangeArrowheads="1"/>
          </p:cNvSpPr>
          <p:nvPr/>
        </p:nvSpPr>
        <p:spPr bwMode="auto">
          <a:xfrm>
            <a:off x="1905000" y="25146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8" name="Text Box 31"/>
          <p:cNvSpPr txBox="1">
            <a:spLocks noChangeArrowheads="1"/>
          </p:cNvSpPr>
          <p:nvPr/>
        </p:nvSpPr>
        <p:spPr bwMode="auto">
          <a:xfrm>
            <a:off x="3227388" y="3962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9" name="Text Box 32"/>
          <p:cNvSpPr txBox="1">
            <a:spLocks noChangeArrowheads="1"/>
          </p:cNvSpPr>
          <p:nvPr/>
        </p:nvSpPr>
        <p:spPr bwMode="auto">
          <a:xfrm>
            <a:off x="990600" y="4572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752600" y="4495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8382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2" name="Text Box 35"/>
          <p:cNvSpPr txBox="1">
            <a:spLocks noChangeArrowheads="1"/>
          </p:cNvSpPr>
          <p:nvPr/>
        </p:nvSpPr>
        <p:spPr bwMode="auto">
          <a:xfrm>
            <a:off x="533400" y="5105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3" name="Text Box 36"/>
          <p:cNvSpPr txBox="1">
            <a:spLocks noChangeArrowheads="1"/>
          </p:cNvSpPr>
          <p:nvPr/>
        </p:nvSpPr>
        <p:spPr bwMode="auto">
          <a:xfrm>
            <a:off x="25908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4" name="Text Box 37"/>
          <p:cNvSpPr txBox="1">
            <a:spLocks noChangeArrowheads="1"/>
          </p:cNvSpPr>
          <p:nvPr/>
        </p:nvSpPr>
        <p:spPr bwMode="auto">
          <a:xfrm>
            <a:off x="15240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5" name="Text Box 38"/>
          <p:cNvSpPr txBox="1">
            <a:spLocks noChangeArrowheads="1"/>
          </p:cNvSpPr>
          <p:nvPr/>
        </p:nvSpPr>
        <p:spPr bwMode="auto">
          <a:xfrm>
            <a:off x="3151188" y="3352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1447800" y="518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1981200" y="5334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2438400" y="5334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>
            <a:off x="3124200" y="518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4860" name="AutoShape 46"/>
          <p:cNvSpPr>
            <a:spLocks noChangeArrowheads="1"/>
          </p:cNvSpPr>
          <p:nvPr/>
        </p:nvSpPr>
        <p:spPr bwMode="auto">
          <a:xfrm>
            <a:off x="1905000" y="137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4861" name="AutoShape 47"/>
          <p:cNvSpPr>
            <a:spLocks noChangeArrowheads="1"/>
          </p:cNvSpPr>
          <p:nvPr/>
        </p:nvSpPr>
        <p:spPr bwMode="auto">
          <a:xfrm>
            <a:off x="2362200" y="137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1" grpId="0" animBg="1"/>
      <p:bldP spid="13352" grpId="0" animBg="1"/>
      <p:bldP spid="13353" grpId="0" animBg="1"/>
      <p:bldP spid="133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A45C9DD5-51B8-46ED-A0A2-6F2127B6E7F7}" type="slidenum">
              <a:rPr lang="en-US" smtClean="0"/>
              <a:pPr eaLnBrk="1" hangingPunct="1">
                <a:defRPr/>
              </a:pPr>
              <a:t>34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7D6F6BD-0485-4929-9A76-70EB90D88709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pitchFamily="66" charset="0"/>
              </a:rPr>
              <a:t>Effect of cardiac output on uptake</a:t>
            </a:r>
            <a:endParaRPr lang="th-TH" sz="4000" smtClean="0">
              <a:latin typeface="Comic Sans MS" pitchFamily="66" charset="0"/>
            </a:endParaRPr>
          </a:p>
        </p:txBody>
      </p:sp>
      <p:pic>
        <p:nvPicPr>
          <p:cNvPr id="35845" name="Picture 8" descr="figure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7307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03DBEE79-428B-4303-B1BB-D955EDB46363}" type="slidenum">
              <a:rPr lang="en-US" smtClean="0"/>
              <a:pPr eaLnBrk="1" hangingPunct="1">
                <a:defRPr/>
              </a:pPr>
              <a:t>35</a:t>
            </a:fld>
            <a:endParaRPr lang="th-TH" smtClean="0"/>
          </a:p>
        </p:txBody>
      </p:sp>
      <p:sp>
        <p:nvSpPr>
          <p:cNvPr id="63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93C8A30-8E43-49F9-8457-C2DBE47C8C8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pic>
        <p:nvPicPr>
          <p:cNvPr id="37892" name="Picture 72" descr="Darpa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3938"/>
            <a:ext cx="11223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8" descr="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00613"/>
            <a:ext cx="10668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4" descr="ANA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35563"/>
            <a:ext cx="1752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latin typeface="Comic Sans MS" pitchFamily="66" charset="0"/>
              </a:rPr>
              <a:t>Uptake &amp; Distribution (cont.)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u="sng" smtClean="0">
                <a:latin typeface="Comic Sans MS" pitchFamily="66" charset="0"/>
              </a:rPr>
              <a:t>III. tissue uptake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u="sng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tissue solubility </a:t>
            </a:r>
            <a:r>
              <a:rPr lang="en-US" sz="4000" smtClean="0">
                <a:effectLst/>
                <a:latin typeface="Comic Sans MS" pitchFamily="66" charset="0"/>
                <a:sym typeface="Symbol" pitchFamily="18" charset="2"/>
              </a:rPr>
              <a:t></a:t>
            </a:r>
            <a:r>
              <a:rPr lang="en-US" sz="4000" baseline="-25000" smtClean="0">
                <a:effectLst/>
                <a:latin typeface="Comic Sans MS" pitchFamily="66" charset="0"/>
                <a:sym typeface="Symbol" pitchFamily="18" charset="2"/>
              </a:rPr>
              <a:t>o/b</a:t>
            </a:r>
            <a:r>
              <a:rPr lang="en-US" sz="4000" smtClean="0">
                <a:effectLst/>
                <a:latin typeface="Comic Sans MS" pitchFamily="66" charset="0"/>
                <a:sym typeface="Symbol" pitchFamily="18" charset="2"/>
              </a:rPr>
              <a:t> </a:t>
            </a:r>
            <a:endParaRPr lang="en-US" sz="320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tissue blood flow</a:t>
            </a: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tissue/blood pressure gradient</a:t>
            </a:r>
          </a:p>
        </p:txBody>
      </p:sp>
      <p:sp>
        <p:nvSpPr>
          <p:cNvPr id="14341" name="Rectangle 5"/>
          <p:cNvSpPr>
            <a:spLocks noGrp="1" noTextEdit="1"/>
          </p:cNvSpPr>
          <p:nvPr>
            <p:ph type="body" sz="half" idx="1"/>
          </p:nvPr>
        </p:nvSpPr>
        <p:spPr>
          <a:xfrm>
            <a:off x="685800" y="533400"/>
            <a:ext cx="3429000" cy="3733800"/>
          </a:xfrm>
          <a:custGeom>
            <a:avLst/>
            <a:gdLst>
              <a:gd name="T0" fmla="*/ 450 w 1602"/>
              <a:gd name="T1" fmla="*/ 18 h 1881"/>
              <a:gd name="T2" fmla="*/ 387 w 1602"/>
              <a:gd name="T3" fmla="*/ 225 h 1881"/>
              <a:gd name="T4" fmla="*/ 351 w 1602"/>
              <a:gd name="T5" fmla="*/ 288 h 1881"/>
              <a:gd name="T6" fmla="*/ 207 w 1602"/>
              <a:gd name="T7" fmla="*/ 468 h 1881"/>
              <a:gd name="T8" fmla="*/ 144 w 1602"/>
              <a:gd name="T9" fmla="*/ 585 h 1881"/>
              <a:gd name="T10" fmla="*/ 63 w 1602"/>
              <a:gd name="T11" fmla="*/ 720 h 1881"/>
              <a:gd name="T12" fmla="*/ 0 w 1602"/>
              <a:gd name="T13" fmla="*/ 1017 h 1881"/>
              <a:gd name="T14" fmla="*/ 9 w 1602"/>
              <a:gd name="T15" fmla="*/ 1260 h 1881"/>
              <a:gd name="T16" fmla="*/ 54 w 1602"/>
              <a:gd name="T17" fmla="*/ 1575 h 1881"/>
              <a:gd name="T18" fmla="*/ 99 w 1602"/>
              <a:gd name="T19" fmla="*/ 1638 h 1881"/>
              <a:gd name="T20" fmla="*/ 207 w 1602"/>
              <a:gd name="T21" fmla="*/ 1764 h 1881"/>
              <a:gd name="T22" fmla="*/ 252 w 1602"/>
              <a:gd name="T23" fmla="*/ 1809 h 1881"/>
              <a:gd name="T24" fmla="*/ 594 w 1602"/>
              <a:gd name="T25" fmla="*/ 1881 h 1881"/>
              <a:gd name="T26" fmla="*/ 954 w 1602"/>
              <a:gd name="T27" fmla="*/ 1872 h 1881"/>
              <a:gd name="T28" fmla="*/ 1098 w 1602"/>
              <a:gd name="T29" fmla="*/ 1854 h 1881"/>
              <a:gd name="T30" fmla="*/ 1170 w 1602"/>
              <a:gd name="T31" fmla="*/ 1845 h 1881"/>
              <a:gd name="T32" fmla="*/ 1224 w 1602"/>
              <a:gd name="T33" fmla="*/ 1827 h 1881"/>
              <a:gd name="T34" fmla="*/ 1368 w 1602"/>
              <a:gd name="T35" fmla="*/ 1791 h 1881"/>
              <a:gd name="T36" fmla="*/ 1485 w 1602"/>
              <a:gd name="T37" fmla="*/ 1665 h 1881"/>
              <a:gd name="T38" fmla="*/ 1530 w 1602"/>
              <a:gd name="T39" fmla="*/ 1566 h 1881"/>
              <a:gd name="T40" fmla="*/ 1602 w 1602"/>
              <a:gd name="T41" fmla="*/ 1287 h 1881"/>
              <a:gd name="T42" fmla="*/ 1557 w 1602"/>
              <a:gd name="T43" fmla="*/ 846 h 1881"/>
              <a:gd name="T44" fmla="*/ 1530 w 1602"/>
              <a:gd name="T45" fmla="*/ 747 h 1881"/>
              <a:gd name="T46" fmla="*/ 1503 w 1602"/>
              <a:gd name="T47" fmla="*/ 693 h 1881"/>
              <a:gd name="T48" fmla="*/ 1413 w 1602"/>
              <a:gd name="T49" fmla="*/ 522 h 1881"/>
              <a:gd name="T50" fmla="*/ 1332 w 1602"/>
              <a:gd name="T51" fmla="*/ 423 h 1881"/>
              <a:gd name="T52" fmla="*/ 1269 w 1602"/>
              <a:gd name="T53" fmla="*/ 351 h 1881"/>
              <a:gd name="T54" fmla="*/ 1215 w 1602"/>
              <a:gd name="T55" fmla="*/ 297 h 1881"/>
              <a:gd name="T56" fmla="*/ 1170 w 1602"/>
              <a:gd name="T57" fmla="*/ 252 h 1881"/>
              <a:gd name="T58" fmla="*/ 1152 w 1602"/>
              <a:gd name="T59" fmla="*/ 225 h 1881"/>
              <a:gd name="T60" fmla="*/ 1125 w 1602"/>
              <a:gd name="T61" fmla="*/ 207 h 1881"/>
              <a:gd name="T62" fmla="*/ 1116 w 1602"/>
              <a:gd name="T63" fmla="*/ 180 h 1881"/>
              <a:gd name="T64" fmla="*/ 1062 w 1602"/>
              <a:gd name="T65" fmla="*/ 135 h 1881"/>
              <a:gd name="T66" fmla="*/ 1053 w 1602"/>
              <a:gd name="T67" fmla="*/ 108 h 1881"/>
              <a:gd name="T68" fmla="*/ 1026 w 1602"/>
              <a:gd name="T69" fmla="*/ 81 h 1881"/>
              <a:gd name="T70" fmla="*/ 1008 w 1602"/>
              <a:gd name="T71" fmla="*/ 27 h 1881"/>
              <a:gd name="T72" fmla="*/ 999 w 1602"/>
              <a:gd name="T73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2" h="1881">
                <a:moveTo>
                  <a:pt x="450" y="18"/>
                </a:moveTo>
                <a:cubicBezTo>
                  <a:pt x="433" y="69"/>
                  <a:pt x="416" y="181"/>
                  <a:pt x="387" y="225"/>
                </a:cubicBezTo>
                <a:cubicBezTo>
                  <a:pt x="374" y="245"/>
                  <a:pt x="365" y="268"/>
                  <a:pt x="351" y="288"/>
                </a:cubicBezTo>
                <a:cubicBezTo>
                  <a:pt x="307" y="350"/>
                  <a:pt x="252" y="405"/>
                  <a:pt x="207" y="468"/>
                </a:cubicBezTo>
                <a:cubicBezTo>
                  <a:pt x="181" y="504"/>
                  <a:pt x="168" y="547"/>
                  <a:pt x="144" y="585"/>
                </a:cubicBezTo>
                <a:cubicBezTo>
                  <a:pt x="117" y="629"/>
                  <a:pt x="84" y="673"/>
                  <a:pt x="63" y="720"/>
                </a:cubicBezTo>
                <a:cubicBezTo>
                  <a:pt x="22" y="812"/>
                  <a:pt x="11" y="919"/>
                  <a:pt x="0" y="1017"/>
                </a:cubicBezTo>
                <a:cubicBezTo>
                  <a:pt x="3" y="1098"/>
                  <a:pt x="6" y="1179"/>
                  <a:pt x="9" y="1260"/>
                </a:cubicBezTo>
                <a:cubicBezTo>
                  <a:pt x="13" y="1350"/>
                  <a:pt x="9" y="1484"/>
                  <a:pt x="54" y="1575"/>
                </a:cubicBezTo>
                <a:cubicBezTo>
                  <a:pt x="66" y="1600"/>
                  <a:pt x="85" y="1614"/>
                  <a:pt x="99" y="1638"/>
                </a:cubicBezTo>
                <a:cubicBezTo>
                  <a:pt x="163" y="1748"/>
                  <a:pt x="97" y="1682"/>
                  <a:pt x="207" y="1764"/>
                </a:cubicBezTo>
                <a:cubicBezTo>
                  <a:pt x="245" y="1793"/>
                  <a:pt x="202" y="1792"/>
                  <a:pt x="252" y="1809"/>
                </a:cubicBezTo>
                <a:cubicBezTo>
                  <a:pt x="360" y="1845"/>
                  <a:pt x="481" y="1862"/>
                  <a:pt x="594" y="1881"/>
                </a:cubicBezTo>
                <a:cubicBezTo>
                  <a:pt x="714" y="1878"/>
                  <a:pt x="834" y="1878"/>
                  <a:pt x="954" y="1872"/>
                </a:cubicBezTo>
                <a:cubicBezTo>
                  <a:pt x="1002" y="1869"/>
                  <a:pt x="1050" y="1860"/>
                  <a:pt x="1098" y="1854"/>
                </a:cubicBezTo>
                <a:cubicBezTo>
                  <a:pt x="1122" y="1851"/>
                  <a:pt x="1170" y="1845"/>
                  <a:pt x="1170" y="1845"/>
                </a:cubicBezTo>
                <a:cubicBezTo>
                  <a:pt x="1188" y="1839"/>
                  <a:pt x="1206" y="1832"/>
                  <a:pt x="1224" y="1827"/>
                </a:cubicBezTo>
                <a:cubicBezTo>
                  <a:pt x="1272" y="1814"/>
                  <a:pt x="1368" y="1791"/>
                  <a:pt x="1368" y="1791"/>
                </a:cubicBezTo>
                <a:cubicBezTo>
                  <a:pt x="1409" y="1750"/>
                  <a:pt x="1456" y="1717"/>
                  <a:pt x="1485" y="1665"/>
                </a:cubicBezTo>
                <a:cubicBezTo>
                  <a:pt x="1504" y="1631"/>
                  <a:pt x="1509" y="1598"/>
                  <a:pt x="1530" y="1566"/>
                </a:cubicBezTo>
                <a:cubicBezTo>
                  <a:pt x="1546" y="1471"/>
                  <a:pt x="1583" y="1381"/>
                  <a:pt x="1602" y="1287"/>
                </a:cubicBezTo>
                <a:cubicBezTo>
                  <a:pt x="1596" y="1154"/>
                  <a:pt x="1601" y="978"/>
                  <a:pt x="1557" y="846"/>
                </a:cubicBezTo>
                <a:cubicBezTo>
                  <a:pt x="1546" y="814"/>
                  <a:pt x="1549" y="775"/>
                  <a:pt x="1530" y="747"/>
                </a:cubicBezTo>
                <a:cubicBezTo>
                  <a:pt x="1510" y="717"/>
                  <a:pt x="1512" y="726"/>
                  <a:pt x="1503" y="693"/>
                </a:cubicBezTo>
                <a:cubicBezTo>
                  <a:pt x="1488" y="639"/>
                  <a:pt x="1460" y="553"/>
                  <a:pt x="1413" y="522"/>
                </a:cubicBezTo>
                <a:cubicBezTo>
                  <a:pt x="1400" y="482"/>
                  <a:pt x="1367" y="446"/>
                  <a:pt x="1332" y="423"/>
                </a:cubicBezTo>
                <a:cubicBezTo>
                  <a:pt x="1290" y="360"/>
                  <a:pt x="1314" y="381"/>
                  <a:pt x="1269" y="351"/>
                </a:cubicBezTo>
                <a:cubicBezTo>
                  <a:pt x="1227" y="287"/>
                  <a:pt x="1282" y="364"/>
                  <a:pt x="1215" y="297"/>
                </a:cubicBezTo>
                <a:cubicBezTo>
                  <a:pt x="1155" y="237"/>
                  <a:pt x="1242" y="300"/>
                  <a:pt x="1170" y="252"/>
                </a:cubicBezTo>
                <a:cubicBezTo>
                  <a:pt x="1164" y="243"/>
                  <a:pt x="1160" y="233"/>
                  <a:pt x="1152" y="225"/>
                </a:cubicBezTo>
                <a:cubicBezTo>
                  <a:pt x="1144" y="217"/>
                  <a:pt x="1132" y="215"/>
                  <a:pt x="1125" y="207"/>
                </a:cubicBezTo>
                <a:cubicBezTo>
                  <a:pt x="1119" y="200"/>
                  <a:pt x="1121" y="188"/>
                  <a:pt x="1116" y="180"/>
                </a:cubicBezTo>
                <a:cubicBezTo>
                  <a:pt x="1102" y="159"/>
                  <a:pt x="1082" y="148"/>
                  <a:pt x="1062" y="135"/>
                </a:cubicBezTo>
                <a:cubicBezTo>
                  <a:pt x="1059" y="126"/>
                  <a:pt x="1058" y="116"/>
                  <a:pt x="1053" y="108"/>
                </a:cubicBezTo>
                <a:cubicBezTo>
                  <a:pt x="1046" y="97"/>
                  <a:pt x="1032" y="92"/>
                  <a:pt x="1026" y="81"/>
                </a:cubicBezTo>
                <a:cubicBezTo>
                  <a:pt x="1017" y="64"/>
                  <a:pt x="1014" y="45"/>
                  <a:pt x="1008" y="27"/>
                </a:cubicBezTo>
                <a:cubicBezTo>
                  <a:pt x="1005" y="18"/>
                  <a:pt x="999" y="0"/>
                  <a:pt x="999" y="0"/>
                </a:cubicBezTo>
              </a:path>
            </a:pathLst>
          </a:custGeom>
          <a:ln w="25400" cap="sq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8" name="Freeform 6"/>
          <p:cNvSpPr>
            <a:spLocks/>
          </p:cNvSpPr>
          <p:nvPr/>
        </p:nvSpPr>
        <p:spPr bwMode="auto">
          <a:xfrm>
            <a:off x="590550" y="36576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7899" name="Freeform 7"/>
          <p:cNvSpPr>
            <a:spLocks/>
          </p:cNvSpPr>
          <p:nvPr/>
        </p:nvSpPr>
        <p:spPr bwMode="auto">
          <a:xfrm>
            <a:off x="685800" y="43053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2590800" y="2438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Text Box 9"/>
          <p:cNvSpPr txBox="1">
            <a:spLocks noChangeArrowheads="1"/>
          </p:cNvSpPr>
          <p:nvPr/>
        </p:nvSpPr>
        <p:spPr bwMode="auto">
          <a:xfrm>
            <a:off x="3303588" y="2057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2" name="Text Box 10"/>
          <p:cNvSpPr txBox="1">
            <a:spLocks noChangeArrowheads="1"/>
          </p:cNvSpPr>
          <p:nvPr/>
        </p:nvSpPr>
        <p:spPr bwMode="auto">
          <a:xfrm>
            <a:off x="990600" y="3048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3" name="Text Box 11"/>
          <p:cNvSpPr txBox="1">
            <a:spLocks noChangeArrowheads="1"/>
          </p:cNvSpPr>
          <p:nvPr/>
        </p:nvSpPr>
        <p:spPr bwMode="auto">
          <a:xfrm>
            <a:off x="1143000" y="4267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Text Box 12"/>
          <p:cNvSpPr txBox="1">
            <a:spLocks noChangeArrowheads="1"/>
          </p:cNvSpPr>
          <p:nvPr/>
        </p:nvSpPr>
        <p:spPr bwMode="auto">
          <a:xfrm>
            <a:off x="2133600" y="32766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Text Box 13"/>
          <p:cNvSpPr txBox="1">
            <a:spLocks noChangeArrowheads="1"/>
          </p:cNvSpPr>
          <p:nvPr/>
        </p:nvSpPr>
        <p:spPr bwMode="auto">
          <a:xfrm>
            <a:off x="2971800" y="4495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1295400" y="1295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4038600" y="4953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8" name="Text Box 18"/>
          <p:cNvSpPr txBox="1">
            <a:spLocks noChangeArrowheads="1"/>
          </p:cNvSpPr>
          <p:nvPr/>
        </p:nvSpPr>
        <p:spPr bwMode="auto">
          <a:xfrm>
            <a:off x="1524000" y="2667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9" name="Text Box 19"/>
          <p:cNvSpPr txBox="1">
            <a:spLocks noChangeArrowheads="1"/>
          </p:cNvSpPr>
          <p:nvPr/>
        </p:nvSpPr>
        <p:spPr bwMode="auto">
          <a:xfrm>
            <a:off x="1828800" y="1143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Text Box 20"/>
          <p:cNvSpPr txBox="1">
            <a:spLocks noChangeArrowheads="1"/>
          </p:cNvSpPr>
          <p:nvPr/>
        </p:nvSpPr>
        <p:spPr bwMode="auto">
          <a:xfrm>
            <a:off x="2743200" y="36576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1" name="Text Box 21"/>
          <p:cNvSpPr txBox="1">
            <a:spLocks noChangeArrowheads="1"/>
          </p:cNvSpPr>
          <p:nvPr/>
        </p:nvSpPr>
        <p:spPr bwMode="auto">
          <a:xfrm>
            <a:off x="1524000" y="3810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2" name="Text Box 22"/>
          <p:cNvSpPr txBox="1">
            <a:spLocks noChangeArrowheads="1"/>
          </p:cNvSpPr>
          <p:nvPr/>
        </p:nvSpPr>
        <p:spPr bwMode="auto">
          <a:xfrm>
            <a:off x="1600200" y="4495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3" name="Text Box 23"/>
          <p:cNvSpPr txBox="1">
            <a:spLocks noChangeArrowheads="1"/>
          </p:cNvSpPr>
          <p:nvPr/>
        </p:nvSpPr>
        <p:spPr bwMode="auto">
          <a:xfrm>
            <a:off x="1981200" y="5486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Text Box 24"/>
          <p:cNvSpPr txBox="1">
            <a:spLocks noChangeArrowheads="1"/>
          </p:cNvSpPr>
          <p:nvPr/>
        </p:nvSpPr>
        <p:spPr bwMode="auto">
          <a:xfrm>
            <a:off x="3352800" y="4267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Text Box 26"/>
          <p:cNvSpPr txBox="1">
            <a:spLocks noChangeArrowheads="1"/>
          </p:cNvSpPr>
          <p:nvPr/>
        </p:nvSpPr>
        <p:spPr bwMode="auto">
          <a:xfrm>
            <a:off x="2667000" y="4572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2133600" y="1905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3111500" y="2667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2590800" y="10668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2057400" y="46482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1447800" y="33528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3721100" y="51498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1739900" y="55308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4025900" y="55308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4" name="Text Box 37"/>
          <p:cNvSpPr txBox="1">
            <a:spLocks noChangeArrowheads="1"/>
          </p:cNvSpPr>
          <p:nvPr/>
        </p:nvSpPr>
        <p:spPr bwMode="auto">
          <a:xfrm>
            <a:off x="685800" y="4191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5" name="Text Box 38"/>
          <p:cNvSpPr txBox="1">
            <a:spLocks noChangeArrowheads="1"/>
          </p:cNvSpPr>
          <p:nvPr/>
        </p:nvSpPr>
        <p:spPr bwMode="auto">
          <a:xfrm>
            <a:off x="3810000" y="40386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6" name="Text Box 39"/>
          <p:cNvSpPr txBox="1">
            <a:spLocks noChangeArrowheads="1"/>
          </p:cNvSpPr>
          <p:nvPr/>
        </p:nvSpPr>
        <p:spPr bwMode="auto">
          <a:xfrm>
            <a:off x="3276600" y="3321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7" name="Text Box 40"/>
          <p:cNvSpPr txBox="1">
            <a:spLocks noChangeArrowheads="1"/>
          </p:cNvSpPr>
          <p:nvPr/>
        </p:nvSpPr>
        <p:spPr bwMode="auto">
          <a:xfrm>
            <a:off x="1143000" y="1905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28" name="Text Box 25"/>
          <p:cNvSpPr txBox="1">
            <a:spLocks noChangeArrowheads="1"/>
          </p:cNvSpPr>
          <p:nvPr/>
        </p:nvSpPr>
        <p:spPr bwMode="auto">
          <a:xfrm>
            <a:off x="2897188" y="54864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9" name="Text Box 14"/>
          <p:cNvSpPr txBox="1">
            <a:spLocks noChangeArrowheads="1"/>
          </p:cNvSpPr>
          <p:nvPr/>
        </p:nvSpPr>
        <p:spPr bwMode="auto">
          <a:xfrm>
            <a:off x="381000" y="5029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0" name="Text Box 45"/>
          <p:cNvSpPr txBox="1">
            <a:spLocks noChangeArrowheads="1"/>
          </p:cNvSpPr>
          <p:nvPr/>
        </p:nvSpPr>
        <p:spPr bwMode="auto">
          <a:xfrm>
            <a:off x="2211388" y="51816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1" name="Text Box 46"/>
          <p:cNvSpPr txBox="1">
            <a:spLocks noChangeArrowheads="1"/>
          </p:cNvSpPr>
          <p:nvPr/>
        </p:nvSpPr>
        <p:spPr bwMode="auto">
          <a:xfrm>
            <a:off x="685800" y="51816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2" name="Text Box 47"/>
          <p:cNvSpPr txBox="1">
            <a:spLocks noChangeArrowheads="1"/>
          </p:cNvSpPr>
          <p:nvPr/>
        </p:nvSpPr>
        <p:spPr bwMode="auto">
          <a:xfrm>
            <a:off x="4648200" y="51054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3" name="Text Box 48"/>
          <p:cNvSpPr txBox="1">
            <a:spLocks noChangeArrowheads="1"/>
          </p:cNvSpPr>
          <p:nvPr/>
        </p:nvSpPr>
        <p:spPr bwMode="auto">
          <a:xfrm>
            <a:off x="4419600" y="5257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5" name="Text Box 50"/>
          <p:cNvSpPr txBox="1">
            <a:spLocks noChangeArrowheads="1"/>
          </p:cNvSpPr>
          <p:nvPr/>
        </p:nvSpPr>
        <p:spPr bwMode="auto">
          <a:xfrm>
            <a:off x="1066800" y="5029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6" name="Text Box 51"/>
          <p:cNvSpPr txBox="1">
            <a:spLocks noChangeArrowheads="1"/>
          </p:cNvSpPr>
          <p:nvPr/>
        </p:nvSpPr>
        <p:spPr bwMode="auto">
          <a:xfrm>
            <a:off x="2971800" y="51816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7" name="Text Box 52"/>
          <p:cNvSpPr txBox="1">
            <a:spLocks noChangeArrowheads="1"/>
          </p:cNvSpPr>
          <p:nvPr/>
        </p:nvSpPr>
        <p:spPr bwMode="auto">
          <a:xfrm>
            <a:off x="3048000" y="2971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8" name="Text Box 27"/>
          <p:cNvSpPr txBox="1">
            <a:spLocks noChangeArrowheads="1"/>
          </p:cNvSpPr>
          <p:nvPr/>
        </p:nvSpPr>
        <p:spPr bwMode="auto">
          <a:xfrm>
            <a:off x="762000" y="48006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9" name="Text Box 16"/>
          <p:cNvSpPr txBox="1">
            <a:spLocks noChangeArrowheads="1"/>
          </p:cNvSpPr>
          <p:nvPr/>
        </p:nvSpPr>
        <p:spPr bwMode="auto">
          <a:xfrm>
            <a:off x="3276600" y="5410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40" name="Text Box 36"/>
          <p:cNvSpPr txBox="1">
            <a:spLocks noChangeArrowheads="1"/>
          </p:cNvSpPr>
          <p:nvPr/>
        </p:nvSpPr>
        <p:spPr bwMode="auto">
          <a:xfrm>
            <a:off x="381000" y="48006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7941" name="AutoShape 53"/>
          <p:cNvSpPr>
            <a:spLocks noChangeArrowheads="1"/>
          </p:cNvSpPr>
          <p:nvPr/>
        </p:nvSpPr>
        <p:spPr bwMode="auto">
          <a:xfrm>
            <a:off x="1371600" y="4114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4390" name="AutoShape 54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7943" name="AutoShape 55"/>
          <p:cNvSpPr>
            <a:spLocks noChangeArrowheads="1"/>
          </p:cNvSpPr>
          <p:nvPr/>
        </p:nvSpPr>
        <p:spPr bwMode="auto">
          <a:xfrm>
            <a:off x="2514600" y="4267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7944" name="AutoShape 56"/>
          <p:cNvSpPr>
            <a:spLocks noChangeArrowheads="1"/>
          </p:cNvSpPr>
          <p:nvPr/>
        </p:nvSpPr>
        <p:spPr bwMode="auto">
          <a:xfrm>
            <a:off x="3200400" y="4191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762000" y="4572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4394" name="AutoShape 58"/>
          <p:cNvSpPr>
            <a:spLocks noChangeArrowheads="1"/>
          </p:cNvSpPr>
          <p:nvPr/>
        </p:nvSpPr>
        <p:spPr bwMode="auto">
          <a:xfrm>
            <a:off x="1752600" y="4953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4395" name="AutoShape 59"/>
          <p:cNvSpPr>
            <a:spLocks noChangeArrowheads="1"/>
          </p:cNvSpPr>
          <p:nvPr/>
        </p:nvSpPr>
        <p:spPr bwMode="auto">
          <a:xfrm>
            <a:off x="2514600" y="4953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4396" name="AutoShape 60"/>
          <p:cNvSpPr>
            <a:spLocks noChangeArrowheads="1"/>
          </p:cNvSpPr>
          <p:nvPr/>
        </p:nvSpPr>
        <p:spPr bwMode="auto">
          <a:xfrm>
            <a:off x="3886200" y="4648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7949" name="AutoShape 64"/>
          <p:cNvSpPr>
            <a:spLocks noChangeArrowheads="1"/>
          </p:cNvSpPr>
          <p:nvPr/>
        </p:nvSpPr>
        <p:spPr bwMode="auto">
          <a:xfrm>
            <a:off x="1828800" y="304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37950" name="AutoShape 65"/>
          <p:cNvSpPr>
            <a:spLocks noChangeArrowheads="1"/>
          </p:cNvSpPr>
          <p:nvPr/>
        </p:nvSpPr>
        <p:spPr bwMode="auto">
          <a:xfrm>
            <a:off x="2438400" y="304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pic>
        <p:nvPicPr>
          <p:cNvPr id="37951" name="Picture 67" descr="kidne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48250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4" name="Text Box 49"/>
          <p:cNvSpPr txBox="1">
            <a:spLocks noChangeArrowheads="1"/>
          </p:cNvSpPr>
          <p:nvPr/>
        </p:nvSpPr>
        <p:spPr bwMode="auto">
          <a:xfrm>
            <a:off x="1676400" y="5486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latin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0" grpId="0" animBg="1"/>
      <p:bldP spid="14393" grpId="0" animBg="1"/>
      <p:bldP spid="14394" grpId="0" animBg="1"/>
      <p:bldP spid="14395" grpId="0" animBg="1"/>
      <p:bldP spid="143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693C43F0-9399-4F90-9847-FA3D0F68399B}" type="slidenum">
              <a:rPr lang="en-US" smtClean="0"/>
              <a:pPr eaLnBrk="1" hangingPunct="1">
                <a:defRPr/>
              </a:pPr>
              <a:t>36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40E53A-B443-4EED-86E2-7E958BDB0DC6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Tissue blood flow</a:t>
            </a:r>
            <a:endParaRPr lang="th-TH" sz="6000" smtClean="0">
              <a:latin typeface="Comic Sans MS" pitchFamily="66" charset="0"/>
            </a:endParaRPr>
          </a:p>
        </p:txBody>
      </p:sp>
      <p:pic>
        <p:nvPicPr>
          <p:cNvPr id="38917" name="Picture 4" descr="7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3" y="2111048"/>
            <a:ext cx="8961437" cy="3154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28842537-2D90-4A5E-85F1-39AA5686BC9A}" type="slidenum">
              <a:rPr lang="en-US" smtClean="0"/>
              <a:pPr eaLnBrk="1" hangingPunct="1">
                <a:defRPr/>
              </a:pPr>
              <a:t>37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7FA602B-5EB4-48D2-BE38-FFF2668B49A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2" name="Picture 4" descr="per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3613"/>
            <a:ext cx="8839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090FE988-C137-4565-9F14-20E483AD8FDB}" type="slidenum">
              <a:rPr lang="en-US" smtClean="0"/>
              <a:pPr eaLnBrk="1" hangingPunct="1">
                <a:defRPr/>
              </a:pPr>
              <a:t>38</a:t>
            </a:fld>
            <a:endParaRPr lang="th-TH" smtClean="0"/>
          </a:p>
        </p:txBody>
      </p:sp>
      <p:sp>
        <p:nvSpPr>
          <p:cNvPr id="68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9C36606-12E3-4636-BF6F-B3AE46A724F1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pic>
        <p:nvPicPr>
          <p:cNvPr id="40964" name="Picture 81" descr="kid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0" descr="Darpa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3938"/>
            <a:ext cx="11223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9" descr="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05413"/>
            <a:ext cx="10668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latin typeface="Comic Sans MS" pitchFamily="66" charset="0"/>
              </a:rPr>
              <a:t>Uptake &amp; Distribution (cont.)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u="sng" smtClean="0">
                <a:latin typeface="Comic Sans MS" pitchFamily="66" charset="0"/>
              </a:rPr>
              <a:t>IV. tissue equilibration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alveolar pressure equals tissue tension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different duration e.g. 5-15 min for brain, 2-4 hrs for muscle, up to 24 hrs for fat</a:t>
            </a:r>
          </a:p>
        </p:txBody>
      </p:sp>
      <p:sp>
        <p:nvSpPr>
          <p:cNvPr id="15365" name="Rectangle 5"/>
          <p:cNvSpPr>
            <a:spLocks noGrp="1" noTextEdit="1"/>
          </p:cNvSpPr>
          <p:nvPr>
            <p:ph type="body" sz="half" idx="1"/>
          </p:nvPr>
        </p:nvSpPr>
        <p:spPr>
          <a:xfrm>
            <a:off x="762000" y="609600"/>
            <a:ext cx="3276600" cy="3962400"/>
          </a:xfrm>
          <a:custGeom>
            <a:avLst/>
            <a:gdLst>
              <a:gd name="T0" fmla="*/ 450 w 1602"/>
              <a:gd name="T1" fmla="*/ 18 h 1881"/>
              <a:gd name="T2" fmla="*/ 387 w 1602"/>
              <a:gd name="T3" fmla="*/ 225 h 1881"/>
              <a:gd name="T4" fmla="*/ 351 w 1602"/>
              <a:gd name="T5" fmla="*/ 288 h 1881"/>
              <a:gd name="T6" fmla="*/ 207 w 1602"/>
              <a:gd name="T7" fmla="*/ 468 h 1881"/>
              <a:gd name="T8" fmla="*/ 144 w 1602"/>
              <a:gd name="T9" fmla="*/ 585 h 1881"/>
              <a:gd name="T10" fmla="*/ 63 w 1602"/>
              <a:gd name="T11" fmla="*/ 720 h 1881"/>
              <a:gd name="T12" fmla="*/ 0 w 1602"/>
              <a:gd name="T13" fmla="*/ 1017 h 1881"/>
              <a:gd name="T14" fmla="*/ 9 w 1602"/>
              <a:gd name="T15" fmla="*/ 1260 h 1881"/>
              <a:gd name="T16" fmla="*/ 54 w 1602"/>
              <a:gd name="T17" fmla="*/ 1575 h 1881"/>
              <a:gd name="T18" fmla="*/ 99 w 1602"/>
              <a:gd name="T19" fmla="*/ 1638 h 1881"/>
              <a:gd name="T20" fmla="*/ 207 w 1602"/>
              <a:gd name="T21" fmla="*/ 1764 h 1881"/>
              <a:gd name="T22" fmla="*/ 252 w 1602"/>
              <a:gd name="T23" fmla="*/ 1809 h 1881"/>
              <a:gd name="T24" fmla="*/ 594 w 1602"/>
              <a:gd name="T25" fmla="*/ 1881 h 1881"/>
              <a:gd name="T26" fmla="*/ 954 w 1602"/>
              <a:gd name="T27" fmla="*/ 1872 h 1881"/>
              <a:gd name="T28" fmla="*/ 1098 w 1602"/>
              <a:gd name="T29" fmla="*/ 1854 h 1881"/>
              <a:gd name="T30" fmla="*/ 1170 w 1602"/>
              <a:gd name="T31" fmla="*/ 1845 h 1881"/>
              <a:gd name="T32" fmla="*/ 1224 w 1602"/>
              <a:gd name="T33" fmla="*/ 1827 h 1881"/>
              <a:gd name="T34" fmla="*/ 1368 w 1602"/>
              <a:gd name="T35" fmla="*/ 1791 h 1881"/>
              <a:gd name="T36" fmla="*/ 1485 w 1602"/>
              <a:gd name="T37" fmla="*/ 1665 h 1881"/>
              <a:gd name="T38" fmla="*/ 1530 w 1602"/>
              <a:gd name="T39" fmla="*/ 1566 h 1881"/>
              <a:gd name="T40" fmla="*/ 1602 w 1602"/>
              <a:gd name="T41" fmla="*/ 1287 h 1881"/>
              <a:gd name="T42" fmla="*/ 1557 w 1602"/>
              <a:gd name="T43" fmla="*/ 846 h 1881"/>
              <a:gd name="T44" fmla="*/ 1530 w 1602"/>
              <a:gd name="T45" fmla="*/ 747 h 1881"/>
              <a:gd name="T46" fmla="*/ 1503 w 1602"/>
              <a:gd name="T47" fmla="*/ 693 h 1881"/>
              <a:gd name="T48" fmla="*/ 1413 w 1602"/>
              <a:gd name="T49" fmla="*/ 522 h 1881"/>
              <a:gd name="T50" fmla="*/ 1332 w 1602"/>
              <a:gd name="T51" fmla="*/ 423 h 1881"/>
              <a:gd name="T52" fmla="*/ 1269 w 1602"/>
              <a:gd name="T53" fmla="*/ 351 h 1881"/>
              <a:gd name="T54" fmla="*/ 1215 w 1602"/>
              <a:gd name="T55" fmla="*/ 297 h 1881"/>
              <a:gd name="T56" fmla="*/ 1170 w 1602"/>
              <a:gd name="T57" fmla="*/ 252 h 1881"/>
              <a:gd name="T58" fmla="*/ 1152 w 1602"/>
              <a:gd name="T59" fmla="*/ 225 h 1881"/>
              <a:gd name="T60" fmla="*/ 1125 w 1602"/>
              <a:gd name="T61" fmla="*/ 207 h 1881"/>
              <a:gd name="T62" fmla="*/ 1116 w 1602"/>
              <a:gd name="T63" fmla="*/ 180 h 1881"/>
              <a:gd name="T64" fmla="*/ 1062 w 1602"/>
              <a:gd name="T65" fmla="*/ 135 h 1881"/>
              <a:gd name="T66" fmla="*/ 1053 w 1602"/>
              <a:gd name="T67" fmla="*/ 108 h 1881"/>
              <a:gd name="T68" fmla="*/ 1026 w 1602"/>
              <a:gd name="T69" fmla="*/ 81 h 1881"/>
              <a:gd name="T70" fmla="*/ 1008 w 1602"/>
              <a:gd name="T71" fmla="*/ 27 h 1881"/>
              <a:gd name="T72" fmla="*/ 999 w 1602"/>
              <a:gd name="T73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2" h="1881">
                <a:moveTo>
                  <a:pt x="450" y="18"/>
                </a:moveTo>
                <a:cubicBezTo>
                  <a:pt x="433" y="69"/>
                  <a:pt x="416" y="181"/>
                  <a:pt x="387" y="225"/>
                </a:cubicBezTo>
                <a:cubicBezTo>
                  <a:pt x="374" y="245"/>
                  <a:pt x="365" y="268"/>
                  <a:pt x="351" y="288"/>
                </a:cubicBezTo>
                <a:cubicBezTo>
                  <a:pt x="307" y="350"/>
                  <a:pt x="252" y="405"/>
                  <a:pt x="207" y="468"/>
                </a:cubicBezTo>
                <a:cubicBezTo>
                  <a:pt x="181" y="504"/>
                  <a:pt x="168" y="547"/>
                  <a:pt x="144" y="585"/>
                </a:cubicBezTo>
                <a:cubicBezTo>
                  <a:pt x="117" y="629"/>
                  <a:pt x="84" y="673"/>
                  <a:pt x="63" y="720"/>
                </a:cubicBezTo>
                <a:cubicBezTo>
                  <a:pt x="22" y="812"/>
                  <a:pt x="11" y="919"/>
                  <a:pt x="0" y="1017"/>
                </a:cubicBezTo>
                <a:cubicBezTo>
                  <a:pt x="3" y="1098"/>
                  <a:pt x="6" y="1179"/>
                  <a:pt x="9" y="1260"/>
                </a:cubicBezTo>
                <a:cubicBezTo>
                  <a:pt x="13" y="1350"/>
                  <a:pt x="9" y="1484"/>
                  <a:pt x="54" y="1575"/>
                </a:cubicBezTo>
                <a:cubicBezTo>
                  <a:pt x="66" y="1600"/>
                  <a:pt x="85" y="1614"/>
                  <a:pt x="99" y="1638"/>
                </a:cubicBezTo>
                <a:cubicBezTo>
                  <a:pt x="163" y="1748"/>
                  <a:pt x="97" y="1682"/>
                  <a:pt x="207" y="1764"/>
                </a:cubicBezTo>
                <a:cubicBezTo>
                  <a:pt x="245" y="1793"/>
                  <a:pt x="202" y="1792"/>
                  <a:pt x="252" y="1809"/>
                </a:cubicBezTo>
                <a:cubicBezTo>
                  <a:pt x="360" y="1845"/>
                  <a:pt x="481" y="1862"/>
                  <a:pt x="594" y="1881"/>
                </a:cubicBezTo>
                <a:cubicBezTo>
                  <a:pt x="714" y="1878"/>
                  <a:pt x="834" y="1878"/>
                  <a:pt x="954" y="1872"/>
                </a:cubicBezTo>
                <a:cubicBezTo>
                  <a:pt x="1002" y="1869"/>
                  <a:pt x="1050" y="1860"/>
                  <a:pt x="1098" y="1854"/>
                </a:cubicBezTo>
                <a:cubicBezTo>
                  <a:pt x="1122" y="1851"/>
                  <a:pt x="1170" y="1845"/>
                  <a:pt x="1170" y="1845"/>
                </a:cubicBezTo>
                <a:cubicBezTo>
                  <a:pt x="1188" y="1839"/>
                  <a:pt x="1206" y="1832"/>
                  <a:pt x="1224" y="1827"/>
                </a:cubicBezTo>
                <a:cubicBezTo>
                  <a:pt x="1272" y="1814"/>
                  <a:pt x="1368" y="1791"/>
                  <a:pt x="1368" y="1791"/>
                </a:cubicBezTo>
                <a:cubicBezTo>
                  <a:pt x="1409" y="1750"/>
                  <a:pt x="1456" y="1717"/>
                  <a:pt x="1485" y="1665"/>
                </a:cubicBezTo>
                <a:cubicBezTo>
                  <a:pt x="1504" y="1631"/>
                  <a:pt x="1509" y="1598"/>
                  <a:pt x="1530" y="1566"/>
                </a:cubicBezTo>
                <a:cubicBezTo>
                  <a:pt x="1546" y="1471"/>
                  <a:pt x="1583" y="1381"/>
                  <a:pt x="1602" y="1287"/>
                </a:cubicBezTo>
                <a:cubicBezTo>
                  <a:pt x="1596" y="1154"/>
                  <a:pt x="1601" y="978"/>
                  <a:pt x="1557" y="846"/>
                </a:cubicBezTo>
                <a:cubicBezTo>
                  <a:pt x="1546" y="814"/>
                  <a:pt x="1549" y="775"/>
                  <a:pt x="1530" y="747"/>
                </a:cubicBezTo>
                <a:cubicBezTo>
                  <a:pt x="1510" y="717"/>
                  <a:pt x="1512" y="726"/>
                  <a:pt x="1503" y="693"/>
                </a:cubicBezTo>
                <a:cubicBezTo>
                  <a:pt x="1488" y="639"/>
                  <a:pt x="1460" y="553"/>
                  <a:pt x="1413" y="522"/>
                </a:cubicBezTo>
                <a:cubicBezTo>
                  <a:pt x="1400" y="482"/>
                  <a:pt x="1367" y="446"/>
                  <a:pt x="1332" y="423"/>
                </a:cubicBezTo>
                <a:cubicBezTo>
                  <a:pt x="1290" y="360"/>
                  <a:pt x="1314" y="381"/>
                  <a:pt x="1269" y="351"/>
                </a:cubicBezTo>
                <a:cubicBezTo>
                  <a:pt x="1227" y="287"/>
                  <a:pt x="1282" y="364"/>
                  <a:pt x="1215" y="297"/>
                </a:cubicBezTo>
                <a:cubicBezTo>
                  <a:pt x="1155" y="237"/>
                  <a:pt x="1242" y="300"/>
                  <a:pt x="1170" y="252"/>
                </a:cubicBezTo>
                <a:cubicBezTo>
                  <a:pt x="1164" y="243"/>
                  <a:pt x="1160" y="233"/>
                  <a:pt x="1152" y="225"/>
                </a:cubicBezTo>
                <a:cubicBezTo>
                  <a:pt x="1144" y="217"/>
                  <a:pt x="1132" y="215"/>
                  <a:pt x="1125" y="207"/>
                </a:cubicBezTo>
                <a:cubicBezTo>
                  <a:pt x="1119" y="200"/>
                  <a:pt x="1121" y="188"/>
                  <a:pt x="1116" y="180"/>
                </a:cubicBezTo>
                <a:cubicBezTo>
                  <a:pt x="1102" y="159"/>
                  <a:pt x="1082" y="148"/>
                  <a:pt x="1062" y="135"/>
                </a:cubicBezTo>
                <a:cubicBezTo>
                  <a:pt x="1059" y="126"/>
                  <a:pt x="1058" y="116"/>
                  <a:pt x="1053" y="108"/>
                </a:cubicBezTo>
                <a:cubicBezTo>
                  <a:pt x="1046" y="97"/>
                  <a:pt x="1032" y="92"/>
                  <a:pt x="1026" y="81"/>
                </a:cubicBezTo>
                <a:cubicBezTo>
                  <a:pt x="1017" y="64"/>
                  <a:pt x="1014" y="45"/>
                  <a:pt x="1008" y="27"/>
                </a:cubicBezTo>
                <a:cubicBezTo>
                  <a:pt x="1005" y="18"/>
                  <a:pt x="999" y="0"/>
                  <a:pt x="999" y="0"/>
                </a:cubicBezTo>
              </a:path>
            </a:pathLst>
          </a:custGeom>
          <a:ln w="25400" cap="sq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70" name="Freeform 6"/>
          <p:cNvSpPr>
            <a:spLocks/>
          </p:cNvSpPr>
          <p:nvPr/>
        </p:nvSpPr>
        <p:spPr bwMode="auto">
          <a:xfrm>
            <a:off x="533400" y="38862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0971" name="Freeform 7"/>
          <p:cNvSpPr>
            <a:spLocks/>
          </p:cNvSpPr>
          <p:nvPr/>
        </p:nvSpPr>
        <p:spPr bwMode="auto">
          <a:xfrm>
            <a:off x="533400" y="44577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pic>
        <p:nvPicPr>
          <p:cNvPr id="40972" name="Picture 10" descr="ANA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752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749300" y="4464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977900" y="5607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2895600" y="1676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1447800" y="2438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3873500" y="49974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3581400" y="4343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1600200" y="5607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80" name="Text Box 22"/>
          <p:cNvSpPr txBox="1">
            <a:spLocks noChangeArrowheads="1"/>
          </p:cNvSpPr>
          <p:nvPr/>
        </p:nvSpPr>
        <p:spPr bwMode="auto">
          <a:xfrm>
            <a:off x="3429000" y="5486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81" name="Text Box 23"/>
          <p:cNvSpPr txBox="1">
            <a:spLocks noChangeArrowheads="1"/>
          </p:cNvSpPr>
          <p:nvPr/>
        </p:nvSpPr>
        <p:spPr bwMode="auto">
          <a:xfrm>
            <a:off x="2514600" y="5334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82" name="Text Box 24"/>
          <p:cNvSpPr txBox="1">
            <a:spLocks noChangeArrowheads="1"/>
          </p:cNvSpPr>
          <p:nvPr/>
        </p:nvSpPr>
        <p:spPr bwMode="auto">
          <a:xfrm>
            <a:off x="1905000" y="53022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83" name="Text Box 25"/>
          <p:cNvSpPr txBox="1">
            <a:spLocks noChangeArrowheads="1"/>
          </p:cNvSpPr>
          <p:nvPr/>
        </p:nvSpPr>
        <p:spPr bwMode="auto">
          <a:xfrm>
            <a:off x="2057400" y="15684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84" name="Text Box 26"/>
          <p:cNvSpPr txBox="1">
            <a:spLocks noChangeArrowheads="1"/>
          </p:cNvSpPr>
          <p:nvPr/>
        </p:nvSpPr>
        <p:spPr bwMode="auto">
          <a:xfrm>
            <a:off x="1905000" y="32766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985" name="Text Box 27"/>
          <p:cNvSpPr txBox="1">
            <a:spLocks noChangeArrowheads="1"/>
          </p:cNvSpPr>
          <p:nvPr/>
        </p:nvSpPr>
        <p:spPr bwMode="auto">
          <a:xfrm>
            <a:off x="1703388" y="4724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6" name="Text Box 28"/>
          <p:cNvSpPr txBox="1">
            <a:spLocks noChangeArrowheads="1"/>
          </p:cNvSpPr>
          <p:nvPr/>
        </p:nvSpPr>
        <p:spPr bwMode="auto">
          <a:xfrm>
            <a:off x="1143000" y="2971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7" name="Text Box 29"/>
          <p:cNvSpPr txBox="1">
            <a:spLocks noChangeArrowheads="1"/>
          </p:cNvSpPr>
          <p:nvPr/>
        </p:nvSpPr>
        <p:spPr bwMode="auto">
          <a:xfrm>
            <a:off x="1219200" y="4648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8" name="Text Box 30"/>
          <p:cNvSpPr txBox="1">
            <a:spLocks noChangeArrowheads="1"/>
          </p:cNvSpPr>
          <p:nvPr/>
        </p:nvSpPr>
        <p:spPr bwMode="auto">
          <a:xfrm>
            <a:off x="3276600" y="3048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9" name="Text Box 31"/>
          <p:cNvSpPr txBox="1">
            <a:spLocks noChangeArrowheads="1"/>
          </p:cNvSpPr>
          <p:nvPr/>
        </p:nvSpPr>
        <p:spPr bwMode="auto">
          <a:xfrm>
            <a:off x="2362200" y="4724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0" name="Text Box 32"/>
          <p:cNvSpPr txBox="1">
            <a:spLocks noChangeArrowheads="1"/>
          </p:cNvSpPr>
          <p:nvPr/>
        </p:nvSpPr>
        <p:spPr bwMode="auto">
          <a:xfrm>
            <a:off x="3913188" y="4114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1" name="Text Box 33"/>
          <p:cNvSpPr txBox="1">
            <a:spLocks noChangeArrowheads="1"/>
          </p:cNvSpPr>
          <p:nvPr/>
        </p:nvSpPr>
        <p:spPr bwMode="auto">
          <a:xfrm>
            <a:off x="4065588" y="42672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2" name="Text Box 34"/>
          <p:cNvSpPr txBox="1">
            <a:spLocks noChangeArrowheads="1"/>
          </p:cNvSpPr>
          <p:nvPr/>
        </p:nvSpPr>
        <p:spPr bwMode="auto">
          <a:xfrm>
            <a:off x="4217988" y="48006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3" name="Text Box 35"/>
          <p:cNvSpPr txBox="1">
            <a:spLocks noChangeArrowheads="1"/>
          </p:cNvSpPr>
          <p:nvPr/>
        </p:nvSpPr>
        <p:spPr bwMode="auto">
          <a:xfrm>
            <a:off x="3124200" y="5486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4" name="Text Box 36"/>
          <p:cNvSpPr txBox="1">
            <a:spLocks noChangeArrowheads="1"/>
          </p:cNvSpPr>
          <p:nvPr/>
        </p:nvSpPr>
        <p:spPr bwMode="auto">
          <a:xfrm>
            <a:off x="2209800" y="2819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5" name="Text Box 37"/>
          <p:cNvSpPr txBox="1">
            <a:spLocks noChangeArrowheads="1"/>
          </p:cNvSpPr>
          <p:nvPr/>
        </p:nvSpPr>
        <p:spPr bwMode="auto">
          <a:xfrm>
            <a:off x="2057400" y="3962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6" name="Text Box 38"/>
          <p:cNvSpPr txBox="1">
            <a:spLocks noChangeArrowheads="1"/>
          </p:cNvSpPr>
          <p:nvPr/>
        </p:nvSpPr>
        <p:spPr bwMode="auto">
          <a:xfrm>
            <a:off x="2514600" y="1905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7" name="Text Box 39"/>
          <p:cNvSpPr txBox="1">
            <a:spLocks noChangeArrowheads="1"/>
          </p:cNvSpPr>
          <p:nvPr/>
        </p:nvSpPr>
        <p:spPr bwMode="auto">
          <a:xfrm>
            <a:off x="1524000" y="5257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8" name="Text Box 40"/>
          <p:cNvSpPr txBox="1">
            <a:spLocks noChangeArrowheads="1"/>
          </p:cNvSpPr>
          <p:nvPr/>
        </p:nvSpPr>
        <p:spPr bwMode="auto">
          <a:xfrm>
            <a:off x="457200" y="4876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9" name="Text Box 41"/>
          <p:cNvSpPr txBox="1">
            <a:spLocks noChangeArrowheads="1"/>
          </p:cNvSpPr>
          <p:nvPr/>
        </p:nvSpPr>
        <p:spPr bwMode="auto">
          <a:xfrm>
            <a:off x="1143000" y="3429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0" name="Text Box 42"/>
          <p:cNvSpPr txBox="1">
            <a:spLocks noChangeArrowheads="1"/>
          </p:cNvSpPr>
          <p:nvPr/>
        </p:nvSpPr>
        <p:spPr bwMode="auto">
          <a:xfrm>
            <a:off x="1219200" y="2057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1" name="Text Box 43"/>
          <p:cNvSpPr txBox="1">
            <a:spLocks noChangeArrowheads="1"/>
          </p:cNvSpPr>
          <p:nvPr/>
        </p:nvSpPr>
        <p:spPr bwMode="auto">
          <a:xfrm>
            <a:off x="3125788" y="22098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2" name="Text Box 44"/>
          <p:cNvSpPr txBox="1">
            <a:spLocks noChangeArrowheads="1"/>
          </p:cNvSpPr>
          <p:nvPr/>
        </p:nvSpPr>
        <p:spPr bwMode="auto">
          <a:xfrm>
            <a:off x="2819400" y="2362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3" name="Text Box 45"/>
          <p:cNvSpPr txBox="1">
            <a:spLocks noChangeArrowheads="1"/>
          </p:cNvSpPr>
          <p:nvPr/>
        </p:nvSpPr>
        <p:spPr bwMode="auto">
          <a:xfrm>
            <a:off x="2135188" y="48768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4" name="Text Box 46"/>
          <p:cNvSpPr txBox="1">
            <a:spLocks noChangeArrowheads="1"/>
          </p:cNvSpPr>
          <p:nvPr/>
        </p:nvSpPr>
        <p:spPr bwMode="auto">
          <a:xfrm>
            <a:off x="3962400" y="5257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5" name="Text Box 47"/>
          <p:cNvSpPr txBox="1">
            <a:spLocks noChangeArrowheads="1"/>
          </p:cNvSpPr>
          <p:nvPr/>
        </p:nvSpPr>
        <p:spPr bwMode="auto">
          <a:xfrm>
            <a:off x="2667000" y="3352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6" name="Text Box 48"/>
          <p:cNvSpPr txBox="1">
            <a:spLocks noChangeArrowheads="1"/>
          </p:cNvSpPr>
          <p:nvPr/>
        </p:nvSpPr>
        <p:spPr bwMode="auto">
          <a:xfrm>
            <a:off x="3200400" y="4495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7" name="Text Box 49"/>
          <p:cNvSpPr txBox="1">
            <a:spLocks noChangeArrowheads="1"/>
          </p:cNvSpPr>
          <p:nvPr/>
        </p:nvSpPr>
        <p:spPr bwMode="auto">
          <a:xfrm>
            <a:off x="2895600" y="4648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8" name="Text Box 50"/>
          <p:cNvSpPr txBox="1">
            <a:spLocks noChangeArrowheads="1"/>
          </p:cNvSpPr>
          <p:nvPr/>
        </p:nvSpPr>
        <p:spPr bwMode="auto">
          <a:xfrm>
            <a:off x="3200400" y="6096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9" name="Text Box 51"/>
          <p:cNvSpPr txBox="1">
            <a:spLocks noChangeArrowheads="1"/>
          </p:cNvSpPr>
          <p:nvPr/>
        </p:nvSpPr>
        <p:spPr bwMode="auto">
          <a:xfrm>
            <a:off x="2211388" y="56388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0" name="Text Box 52"/>
          <p:cNvSpPr txBox="1">
            <a:spLocks noChangeArrowheads="1"/>
          </p:cNvSpPr>
          <p:nvPr/>
        </p:nvSpPr>
        <p:spPr bwMode="auto">
          <a:xfrm>
            <a:off x="990600" y="5105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1" name="Text Box 53"/>
          <p:cNvSpPr txBox="1">
            <a:spLocks noChangeArrowheads="1"/>
          </p:cNvSpPr>
          <p:nvPr/>
        </p:nvSpPr>
        <p:spPr bwMode="auto">
          <a:xfrm>
            <a:off x="685800" y="5334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2" name="Text Box 54"/>
          <p:cNvSpPr txBox="1">
            <a:spLocks noChangeArrowheads="1"/>
          </p:cNvSpPr>
          <p:nvPr/>
        </p:nvSpPr>
        <p:spPr bwMode="auto">
          <a:xfrm>
            <a:off x="382588" y="42672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3" name="Text Box 55"/>
          <p:cNvSpPr txBox="1">
            <a:spLocks noChangeArrowheads="1"/>
          </p:cNvSpPr>
          <p:nvPr/>
        </p:nvSpPr>
        <p:spPr bwMode="auto">
          <a:xfrm>
            <a:off x="381000" y="51816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4" name="Text Box 56"/>
          <p:cNvSpPr txBox="1">
            <a:spLocks noChangeArrowheads="1"/>
          </p:cNvSpPr>
          <p:nvPr/>
        </p:nvSpPr>
        <p:spPr bwMode="auto">
          <a:xfrm>
            <a:off x="3429000" y="5867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5" name="Text Box 65"/>
          <p:cNvSpPr txBox="1">
            <a:spLocks noChangeArrowheads="1"/>
          </p:cNvSpPr>
          <p:nvPr/>
        </p:nvSpPr>
        <p:spPr bwMode="auto">
          <a:xfrm>
            <a:off x="2578100" y="46926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426" name="AutoShape 66"/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27" name="AutoShape 67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28" name="AutoShape 68"/>
          <p:cNvSpPr>
            <a:spLocks noChangeArrowheads="1"/>
          </p:cNvSpPr>
          <p:nvPr/>
        </p:nvSpPr>
        <p:spPr bwMode="auto">
          <a:xfrm>
            <a:off x="1905000" y="44958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29" name="AutoShape 69"/>
          <p:cNvSpPr>
            <a:spLocks noChangeArrowheads="1"/>
          </p:cNvSpPr>
          <p:nvPr/>
        </p:nvSpPr>
        <p:spPr bwMode="auto">
          <a:xfrm>
            <a:off x="2438400" y="44958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0" name="AutoShape 70"/>
          <p:cNvSpPr>
            <a:spLocks noChangeArrowheads="1"/>
          </p:cNvSpPr>
          <p:nvPr/>
        </p:nvSpPr>
        <p:spPr bwMode="auto">
          <a:xfrm>
            <a:off x="3276600" y="42672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1" name="AutoShape 71"/>
          <p:cNvSpPr>
            <a:spLocks noChangeArrowheads="1"/>
          </p:cNvSpPr>
          <p:nvPr/>
        </p:nvSpPr>
        <p:spPr bwMode="auto">
          <a:xfrm>
            <a:off x="914400" y="48768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2" name="AutoShape 72"/>
          <p:cNvSpPr>
            <a:spLocks noChangeArrowheads="1"/>
          </p:cNvSpPr>
          <p:nvPr/>
        </p:nvSpPr>
        <p:spPr bwMode="auto">
          <a:xfrm>
            <a:off x="1676400" y="51816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3" name="AutoShape 73"/>
          <p:cNvSpPr>
            <a:spLocks noChangeArrowheads="1"/>
          </p:cNvSpPr>
          <p:nvPr/>
        </p:nvSpPr>
        <p:spPr bwMode="auto">
          <a:xfrm>
            <a:off x="2667000" y="51054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4" name="AutoShape 74"/>
          <p:cNvSpPr>
            <a:spLocks noChangeArrowheads="1"/>
          </p:cNvSpPr>
          <p:nvPr/>
        </p:nvSpPr>
        <p:spPr bwMode="auto">
          <a:xfrm>
            <a:off x="3352800" y="50292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5" name="AutoShape 75"/>
          <p:cNvSpPr>
            <a:spLocks noChangeArrowheads="1"/>
          </p:cNvSpPr>
          <p:nvPr/>
        </p:nvSpPr>
        <p:spPr bwMode="auto">
          <a:xfrm>
            <a:off x="3886200" y="46482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6" name="AutoShape 76"/>
          <p:cNvSpPr>
            <a:spLocks noChangeArrowheads="1"/>
          </p:cNvSpPr>
          <p:nvPr/>
        </p:nvSpPr>
        <p:spPr bwMode="auto">
          <a:xfrm>
            <a:off x="2590800" y="11430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7" name="AutoShape 77"/>
          <p:cNvSpPr>
            <a:spLocks noChangeArrowheads="1"/>
          </p:cNvSpPr>
          <p:nvPr/>
        </p:nvSpPr>
        <p:spPr bwMode="auto">
          <a:xfrm>
            <a:off x="2133600" y="11430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5438" name="AutoShape 78"/>
          <p:cNvSpPr>
            <a:spLocks noChangeArrowheads="1"/>
          </p:cNvSpPr>
          <p:nvPr/>
        </p:nvSpPr>
        <p:spPr bwMode="auto">
          <a:xfrm>
            <a:off x="1676400" y="11430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4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4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4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4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4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6" grpId="0" animBg="1"/>
      <p:bldP spid="15427" grpId="0" animBg="1"/>
      <p:bldP spid="15428" grpId="0" animBg="1"/>
      <p:bldP spid="15429" grpId="0" animBg="1"/>
      <p:bldP spid="15430" grpId="0" animBg="1"/>
      <p:bldP spid="15431" grpId="0" animBg="1"/>
      <p:bldP spid="15432" grpId="0" animBg="1"/>
      <p:bldP spid="15433" grpId="0" animBg="1"/>
      <p:bldP spid="15434" grpId="0" animBg="1"/>
      <p:bldP spid="15435" grpId="0" animBg="1"/>
      <p:bldP spid="15436" grpId="0" animBg="1"/>
      <p:bldP spid="15437" grpId="0" animBg="1"/>
      <p:bldP spid="154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DCDFDF53-9D5C-403C-9056-A718F73A4C99}" type="slidenum">
              <a:rPr lang="en-US" smtClean="0"/>
              <a:pPr eaLnBrk="1" hangingPunct="1">
                <a:defRPr/>
              </a:pPr>
              <a:t>39</a:t>
            </a:fld>
            <a:endParaRPr lang="th-TH" smtClean="0"/>
          </a:p>
        </p:txBody>
      </p:sp>
      <p:sp>
        <p:nvSpPr>
          <p:cNvPr id="63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9A4D6CC-C0C7-4EAD-A75F-AD532A1D5A10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pic>
        <p:nvPicPr>
          <p:cNvPr id="41988" name="Picture 58" descr="Darpa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1138"/>
            <a:ext cx="11223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7" descr="kidn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29250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9" descr="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53013"/>
            <a:ext cx="10668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0" descr="ANA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45163"/>
            <a:ext cx="1752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latin typeface="Comic Sans MS" pitchFamily="66" charset="0"/>
              </a:rPr>
              <a:t>Recovery from anesthesia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solubility</a:t>
            </a: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duration</a:t>
            </a:r>
          </a:p>
          <a:p>
            <a:pPr eaLnBrk="1" hangingPunct="1">
              <a:defRPr/>
            </a:pPr>
            <a:r>
              <a:rPr lang="en-US" sz="3200" smtClean="0">
                <a:latin typeface="Comic Sans MS" pitchFamily="66" charset="0"/>
              </a:rPr>
              <a:t>ventilation</a:t>
            </a:r>
          </a:p>
        </p:txBody>
      </p:sp>
      <p:sp>
        <p:nvSpPr>
          <p:cNvPr id="16389" name="Rectangle 5"/>
          <p:cNvSpPr>
            <a:spLocks noGrp="1" noTextEdit="1"/>
          </p:cNvSpPr>
          <p:nvPr>
            <p:ph type="body" sz="half" idx="1"/>
          </p:nvPr>
        </p:nvSpPr>
        <p:spPr>
          <a:xfrm>
            <a:off x="619125" y="1635125"/>
            <a:ext cx="3227388" cy="3413125"/>
          </a:xfrm>
          <a:custGeom>
            <a:avLst/>
            <a:gdLst>
              <a:gd name="T0" fmla="*/ 450 w 1602"/>
              <a:gd name="T1" fmla="*/ 18 h 1881"/>
              <a:gd name="T2" fmla="*/ 387 w 1602"/>
              <a:gd name="T3" fmla="*/ 225 h 1881"/>
              <a:gd name="T4" fmla="*/ 351 w 1602"/>
              <a:gd name="T5" fmla="*/ 288 h 1881"/>
              <a:gd name="T6" fmla="*/ 207 w 1602"/>
              <a:gd name="T7" fmla="*/ 468 h 1881"/>
              <a:gd name="T8" fmla="*/ 144 w 1602"/>
              <a:gd name="T9" fmla="*/ 585 h 1881"/>
              <a:gd name="T10" fmla="*/ 63 w 1602"/>
              <a:gd name="T11" fmla="*/ 720 h 1881"/>
              <a:gd name="T12" fmla="*/ 0 w 1602"/>
              <a:gd name="T13" fmla="*/ 1017 h 1881"/>
              <a:gd name="T14" fmla="*/ 9 w 1602"/>
              <a:gd name="T15" fmla="*/ 1260 h 1881"/>
              <a:gd name="T16" fmla="*/ 54 w 1602"/>
              <a:gd name="T17" fmla="*/ 1575 h 1881"/>
              <a:gd name="T18" fmla="*/ 99 w 1602"/>
              <a:gd name="T19" fmla="*/ 1638 h 1881"/>
              <a:gd name="T20" fmla="*/ 207 w 1602"/>
              <a:gd name="T21" fmla="*/ 1764 h 1881"/>
              <a:gd name="T22" fmla="*/ 252 w 1602"/>
              <a:gd name="T23" fmla="*/ 1809 h 1881"/>
              <a:gd name="T24" fmla="*/ 594 w 1602"/>
              <a:gd name="T25" fmla="*/ 1881 h 1881"/>
              <a:gd name="T26" fmla="*/ 954 w 1602"/>
              <a:gd name="T27" fmla="*/ 1872 h 1881"/>
              <a:gd name="T28" fmla="*/ 1098 w 1602"/>
              <a:gd name="T29" fmla="*/ 1854 h 1881"/>
              <a:gd name="T30" fmla="*/ 1170 w 1602"/>
              <a:gd name="T31" fmla="*/ 1845 h 1881"/>
              <a:gd name="T32" fmla="*/ 1224 w 1602"/>
              <a:gd name="T33" fmla="*/ 1827 h 1881"/>
              <a:gd name="T34" fmla="*/ 1368 w 1602"/>
              <a:gd name="T35" fmla="*/ 1791 h 1881"/>
              <a:gd name="T36" fmla="*/ 1485 w 1602"/>
              <a:gd name="T37" fmla="*/ 1665 h 1881"/>
              <a:gd name="T38" fmla="*/ 1530 w 1602"/>
              <a:gd name="T39" fmla="*/ 1566 h 1881"/>
              <a:gd name="T40" fmla="*/ 1602 w 1602"/>
              <a:gd name="T41" fmla="*/ 1287 h 1881"/>
              <a:gd name="T42" fmla="*/ 1557 w 1602"/>
              <a:gd name="T43" fmla="*/ 846 h 1881"/>
              <a:gd name="T44" fmla="*/ 1530 w 1602"/>
              <a:gd name="T45" fmla="*/ 747 h 1881"/>
              <a:gd name="T46" fmla="*/ 1503 w 1602"/>
              <a:gd name="T47" fmla="*/ 693 h 1881"/>
              <a:gd name="T48" fmla="*/ 1413 w 1602"/>
              <a:gd name="T49" fmla="*/ 522 h 1881"/>
              <a:gd name="T50" fmla="*/ 1332 w 1602"/>
              <a:gd name="T51" fmla="*/ 423 h 1881"/>
              <a:gd name="T52" fmla="*/ 1269 w 1602"/>
              <a:gd name="T53" fmla="*/ 351 h 1881"/>
              <a:gd name="T54" fmla="*/ 1215 w 1602"/>
              <a:gd name="T55" fmla="*/ 297 h 1881"/>
              <a:gd name="T56" fmla="*/ 1170 w 1602"/>
              <a:gd name="T57" fmla="*/ 252 h 1881"/>
              <a:gd name="T58" fmla="*/ 1152 w 1602"/>
              <a:gd name="T59" fmla="*/ 225 h 1881"/>
              <a:gd name="T60" fmla="*/ 1125 w 1602"/>
              <a:gd name="T61" fmla="*/ 207 h 1881"/>
              <a:gd name="T62" fmla="*/ 1116 w 1602"/>
              <a:gd name="T63" fmla="*/ 180 h 1881"/>
              <a:gd name="T64" fmla="*/ 1062 w 1602"/>
              <a:gd name="T65" fmla="*/ 135 h 1881"/>
              <a:gd name="T66" fmla="*/ 1053 w 1602"/>
              <a:gd name="T67" fmla="*/ 108 h 1881"/>
              <a:gd name="T68" fmla="*/ 1026 w 1602"/>
              <a:gd name="T69" fmla="*/ 81 h 1881"/>
              <a:gd name="T70" fmla="*/ 1008 w 1602"/>
              <a:gd name="T71" fmla="*/ 27 h 1881"/>
              <a:gd name="T72" fmla="*/ 999 w 1602"/>
              <a:gd name="T73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2" h="1881">
                <a:moveTo>
                  <a:pt x="450" y="18"/>
                </a:moveTo>
                <a:cubicBezTo>
                  <a:pt x="433" y="69"/>
                  <a:pt x="416" y="181"/>
                  <a:pt x="387" y="225"/>
                </a:cubicBezTo>
                <a:cubicBezTo>
                  <a:pt x="374" y="245"/>
                  <a:pt x="365" y="268"/>
                  <a:pt x="351" y="288"/>
                </a:cubicBezTo>
                <a:cubicBezTo>
                  <a:pt x="307" y="350"/>
                  <a:pt x="252" y="405"/>
                  <a:pt x="207" y="468"/>
                </a:cubicBezTo>
                <a:cubicBezTo>
                  <a:pt x="181" y="504"/>
                  <a:pt x="168" y="547"/>
                  <a:pt x="144" y="585"/>
                </a:cubicBezTo>
                <a:cubicBezTo>
                  <a:pt x="117" y="629"/>
                  <a:pt x="84" y="673"/>
                  <a:pt x="63" y="720"/>
                </a:cubicBezTo>
                <a:cubicBezTo>
                  <a:pt x="22" y="812"/>
                  <a:pt x="11" y="919"/>
                  <a:pt x="0" y="1017"/>
                </a:cubicBezTo>
                <a:cubicBezTo>
                  <a:pt x="3" y="1098"/>
                  <a:pt x="6" y="1179"/>
                  <a:pt x="9" y="1260"/>
                </a:cubicBezTo>
                <a:cubicBezTo>
                  <a:pt x="13" y="1350"/>
                  <a:pt x="9" y="1484"/>
                  <a:pt x="54" y="1575"/>
                </a:cubicBezTo>
                <a:cubicBezTo>
                  <a:pt x="66" y="1600"/>
                  <a:pt x="85" y="1614"/>
                  <a:pt x="99" y="1638"/>
                </a:cubicBezTo>
                <a:cubicBezTo>
                  <a:pt x="163" y="1748"/>
                  <a:pt x="97" y="1682"/>
                  <a:pt x="207" y="1764"/>
                </a:cubicBezTo>
                <a:cubicBezTo>
                  <a:pt x="245" y="1793"/>
                  <a:pt x="202" y="1792"/>
                  <a:pt x="252" y="1809"/>
                </a:cubicBezTo>
                <a:cubicBezTo>
                  <a:pt x="360" y="1845"/>
                  <a:pt x="481" y="1862"/>
                  <a:pt x="594" y="1881"/>
                </a:cubicBezTo>
                <a:cubicBezTo>
                  <a:pt x="714" y="1878"/>
                  <a:pt x="834" y="1878"/>
                  <a:pt x="954" y="1872"/>
                </a:cubicBezTo>
                <a:cubicBezTo>
                  <a:pt x="1002" y="1869"/>
                  <a:pt x="1050" y="1860"/>
                  <a:pt x="1098" y="1854"/>
                </a:cubicBezTo>
                <a:cubicBezTo>
                  <a:pt x="1122" y="1851"/>
                  <a:pt x="1170" y="1845"/>
                  <a:pt x="1170" y="1845"/>
                </a:cubicBezTo>
                <a:cubicBezTo>
                  <a:pt x="1188" y="1839"/>
                  <a:pt x="1206" y="1832"/>
                  <a:pt x="1224" y="1827"/>
                </a:cubicBezTo>
                <a:cubicBezTo>
                  <a:pt x="1272" y="1814"/>
                  <a:pt x="1368" y="1791"/>
                  <a:pt x="1368" y="1791"/>
                </a:cubicBezTo>
                <a:cubicBezTo>
                  <a:pt x="1409" y="1750"/>
                  <a:pt x="1456" y="1717"/>
                  <a:pt x="1485" y="1665"/>
                </a:cubicBezTo>
                <a:cubicBezTo>
                  <a:pt x="1504" y="1631"/>
                  <a:pt x="1509" y="1598"/>
                  <a:pt x="1530" y="1566"/>
                </a:cubicBezTo>
                <a:cubicBezTo>
                  <a:pt x="1546" y="1471"/>
                  <a:pt x="1583" y="1381"/>
                  <a:pt x="1602" y="1287"/>
                </a:cubicBezTo>
                <a:cubicBezTo>
                  <a:pt x="1596" y="1154"/>
                  <a:pt x="1601" y="978"/>
                  <a:pt x="1557" y="846"/>
                </a:cubicBezTo>
                <a:cubicBezTo>
                  <a:pt x="1546" y="814"/>
                  <a:pt x="1549" y="775"/>
                  <a:pt x="1530" y="747"/>
                </a:cubicBezTo>
                <a:cubicBezTo>
                  <a:pt x="1510" y="717"/>
                  <a:pt x="1512" y="726"/>
                  <a:pt x="1503" y="693"/>
                </a:cubicBezTo>
                <a:cubicBezTo>
                  <a:pt x="1488" y="639"/>
                  <a:pt x="1460" y="553"/>
                  <a:pt x="1413" y="522"/>
                </a:cubicBezTo>
                <a:cubicBezTo>
                  <a:pt x="1400" y="482"/>
                  <a:pt x="1367" y="446"/>
                  <a:pt x="1332" y="423"/>
                </a:cubicBezTo>
                <a:cubicBezTo>
                  <a:pt x="1290" y="360"/>
                  <a:pt x="1314" y="381"/>
                  <a:pt x="1269" y="351"/>
                </a:cubicBezTo>
                <a:cubicBezTo>
                  <a:pt x="1227" y="287"/>
                  <a:pt x="1282" y="364"/>
                  <a:pt x="1215" y="297"/>
                </a:cubicBezTo>
                <a:cubicBezTo>
                  <a:pt x="1155" y="237"/>
                  <a:pt x="1242" y="300"/>
                  <a:pt x="1170" y="252"/>
                </a:cubicBezTo>
                <a:cubicBezTo>
                  <a:pt x="1164" y="243"/>
                  <a:pt x="1160" y="233"/>
                  <a:pt x="1152" y="225"/>
                </a:cubicBezTo>
                <a:cubicBezTo>
                  <a:pt x="1144" y="217"/>
                  <a:pt x="1132" y="215"/>
                  <a:pt x="1125" y="207"/>
                </a:cubicBezTo>
                <a:cubicBezTo>
                  <a:pt x="1119" y="200"/>
                  <a:pt x="1121" y="188"/>
                  <a:pt x="1116" y="180"/>
                </a:cubicBezTo>
                <a:cubicBezTo>
                  <a:pt x="1102" y="159"/>
                  <a:pt x="1082" y="148"/>
                  <a:pt x="1062" y="135"/>
                </a:cubicBezTo>
                <a:cubicBezTo>
                  <a:pt x="1059" y="126"/>
                  <a:pt x="1058" y="116"/>
                  <a:pt x="1053" y="108"/>
                </a:cubicBezTo>
                <a:cubicBezTo>
                  <a:pt x="1046" y="97"/>
                  <a:pt x="1032" y="92"/>
                  <a:pt x="1026" y="81"/>
                </a:cubicBezTo>
                <a:cubicBezTo>
                  <a:pt x="1017" y="64"/>
                  <a:pt x="1014" y="45"/>
                  <a:pt x="1008" y="27"/>
                </a:cubicBezTo>
                <a:cubicBezTo>
                  <a:pt x="1005" y="18"/>
                  <a:pt x="999" y="0"/>
                  <a:pt x="999" y="0"/>
                </a:cubicBezTo>
              </a:path>
            </a:pathLst>
          </a:custGeom>
          <a:ln w="25400" cap="sq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1995" name="Freeform 6"/>
          <p:cNvSpPr>
            <a:spLocks/>
          </p:cNvSpPr>
          <p:nvPr/>
        </p:nvSpPr>
        <p:spPr bwMode="auto">
          <a:xfrm>
            <a:off x="533400" y="43434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1996" name="Freeform 7"/>
          <p:cNvSpPr>
            <a:spLocks/>
          </p:cNvSpPr>
          <p:nvPr/>
        </p:nvSpPr>
        <p:spPr bwMode="auto">
          <a:xfrm>
            <a:off x="590550" y="4953000"/>
            <a:ext cx="3600450" cy="800100"/>
          </a:xfrm>
          <a:custGeom>
            <a:avLst/>
            <a:gdLst>
              <a:gd name="T0" fmla="*/ 0 w 2268"/>
              <a:gd name="T1" fmla="*/ 2147483646 h 504"/>
              <a:gd name="T2" fmla="*/ 2147483646 w 2268"/>
              <a:gd name="T3" fmla="*/ 2147483646 h 504"/>
              <a:gd name="T4" fmla="*/ 2147483646 w 2268"/>
              <a:gd name="T5" fmla="*/ 2147483646 h 504"/>
              <a:gd name="T6" fmla="*/ 2147483646 w 2268"/>
              <a:gd name="T7" fmla="*/ 2147483646 h 504"/>
              <a:gd name="T8" fmla="*/ 2147483646 w 2268"/>
              <a:gd name="T9" fmla="*/ 2147483646 h 504"/>
              <a:gd name="T10" fmla="*/ 2147483646 w 2268"/>
              <a:gd name="T11" fmla="*/ 2147483646 h 504"/>
              <a:gd name="T12" fmla="*/ 2147483646 w 2268"/>
              <a:gd name="T13" fmla="*/ 2147483646 h 504"/>
              <a:gd name="T14" fmla="*/ 2147483646 w 2268"/>
              <a:gd name="T15" fmla="*/ 2147483646 h 504"/>
              <a:gd name="T16" fmla="*/ 2147483646 w 2268"/>
              <a:gd name="T17" fmla="*/ 2147483646 h 504"/>
              <a:gd name="T18" fmla="*/ 2147483646 w 2268"/>
              <a:gd name="T19" fmla="*/ 2147483646 h 504"/>
              <a:gd name="T20" fmla="*/ 2147483646 w 2268"/>
              <a:gd name="T21" fmla="*/ 2147483646 h 504"/>
              <a:gd name="T22" fmla="*/ 2147483646 w 2268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8" h="504">
                <a:moveTo>
                  <a:pt x="0" y="171"/>
                </a:moveTo>
                <a:cubicBezTo>
                  <a:pt x="93" y="181"/>
                  <a:pt x="174" y="200"/>
                  <a:pt x="252" y="252"/>
                </a:cubicBezTo>
                <a:cubicBezTo>
                  <a:pt x="284" y="301"/>
                  <a:pt x="352" y="325"/>
                  <a:pt x="405" y="351"/>
                </a:cubicBezTo>
                <a:cubicBezTo>
                  <a:pt x="615" y="456"/>
                  <a:pt x="861" y="466"/>
                  <a:pt x="1089" y="504"/>
                </a:cubicBezTo>
                <a:cubicBezTo>
                  <a:pt x="1340" y="486"/>
                  <a:pt x="1595" y="481"/>
                  <a:pt x="1827" y="378"/>
                </a:cubicBezTo>
                <a:cubicBezTo>
                  <a:pt x="1853" y="366"/>
                  <a:pt x="1884" y="367"/>
                  <a:pt x="1908" y="351"/>
                </a:cubicBezTo>
                <a:cubicBezTo>
                  <a:pt x="1967" y="312"/>
                  <a:pt x="2011" y="255"/>
                  <a:pt x="2070" y="216"/>
                </a:cubicBezTo>
                <a:cubicBezTo>
                  <a:pt x="2073" y="207"/>
                  <a:pt x="2073" y="196"/>
                  <a:pt x="2079" y="189"/>
                </a:cubicBezTo>
                <a:cubicBezTo>
                  <a:pt x="2086" y="181"/>
                  <a:pt x="2098" y="178"/>
                  <a:pt x="2106" y="171"/>
                </a:cubicBezTo>
                <a:cubicBezTo>
                  <a:pt x="2135" y="147"/>
                  <a:pt x="2147" y="120"/>
                  <a:pt x="2178" y="99"/>
                </a:cubicBezTo>
                <a:cubicBezTo>
                  <a:pt x="2219" y="37"/>
                  <a:pt x="2193" y="52"/>
                  <a:pt x="2241" y="36"/>
                </a:cubicBezTo>
                <a:cubicBezTo>
                  <a:pt x="2261" y="5"/>
                  <a:pt x="2251" y="17"/>
                  <a:pt x="2268" y="0"/>
                </a:cubicBezTo>
              </a:path>
            </a:pathLst>
          </a:custGeom>
          <a:noFill/>
          <a:ln w="25400" cap="sq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41997" name="Text Box 8"/>
          <p:cNvSpPr txBox="1">
            <a:spLocks noChangeArrowheads="1"/>
          </p:cNvSpPr>
          <p:nvPr/>
        </p:nvSpPr>
        <p:spPr bwMode="auto">
          <a:xfrm>
            <a:off x="941388" y="34290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8" name="Text Box 9"/>
          <p:cNvSpPr txBox="1">
            <a:spLocks noChangeArrowheads="1"/>
          </p:cNvSpPr>
          <p:nvPr/>
        </p:nvSpPr>
        <p:spPr bwMode="auto">
          <a:xfrm>
            <a:off x="2209800" y="40386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9" name="Text Box 10"/>
          <p:cNvSpPr txBox="1">
            <a:spLocks noChangeArrowheads="1"/>
          </p:cNvSpPr>
          <p:nvPr/>
        </p:nvSpPr>
        <p:spPr bwMode="auto">
          <a:xfrm>
            <a:off x="3276600" y="3810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0" name="Text Box 11"/>
          <p:cNvSpPr txBox="1">
            <a:spLocks noChangeArrowheads="1"/>
          </p:cNvSpPr>
          <p:nvPr/>
        </p:nvSpPr>
        <p:spPr bwMode="auto">
          <a:xfrm>
            <a:off x="2590800" y="3810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1" name="Text Box 12"/>
          <p:cNvSpPr txBox="1">
            <a:spLocks noChangeArrowheads="1"/>
          </p:cNvSpPr>
          <p:nvPr/>
        </p:nvSpPr>
        <p:spPr bwMode="auto">
          <a:xfrm>
            <a:off x="1447800" y="5105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2" name="Text Box 13"/>
          <p:cNvSpPr txBox="1">
            <a:spLocks noChangeArrowheads="1"/>
          </p:cNvSpPr>
          <p:nvPr/>
        </p:nvSpPr>
        <p:spPr bwMode="auto">
          <a:xfrm>
            <a:off x="2590800" y="51816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3" name="Text Box 14"/>
          <p:cNvSpPr txBox="1">
            <a:spLocks noChangeArrowheads="1"/>
          </p:cNvSpPr>
          <p:nvPr/>
        </p:nvSpPr>
        <p:spPr bwMode="auto">
          <a:xfrm>
            <a:off x="941388" y="55626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4" name="Text Box 15"/>
          <p:cNvSpPr txBox="1">
            <a:spLocks noChangeArrowheads="1"/>
          </p:cNvSpPr>
          <p:nvPr/>
        </p:nvSpPr>
        <p:spPr bwMode="auto">
          <a:xfrm>
            <a:off x="4446588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5" name="Text Box 16"/>
          <p:cNvSpPr txBox="1">
            <a:spLocks noChangeArrowheads="1"/>
          </p:cNvSpPr>
          <p:nvPr/>
        </p:nvSpPr>
        <p:spPr bwMode="auto">
          <a:xfrm>
            <a:off x="2133600" y="5257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339933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339933"/>
                </a:solidFill>
                <a:latin typeface="Times New Roman" panose="02020603050405020304" pitchFamily="18" charset="0"/>
              </a:rPr>
              <a:t>2</a:t>
            </a:r>
            <a:endParaRPr lang="en-US" sz="2400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6" name="Text Box 17"/>
          <p:cNvSpPr txBox="1">
            <a:spLocks noChangeArrowheads="1"/>
          </p:cNvSpPr>
          <p:nvPr/>
        </p:nvSpPr>
        <p:spPr bwMode="auto">
          <a:xfrm>
            <a:off x="2438400" y="3352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7" name="Text Box 18"/>
          <p:cNvSpPr txBox="1">
            <a:spLocks noChangeArrowheads="1"/>
          </p:cNvSpPr>
          <p:nvPr/>
        </p:nvSpPr>
        <p:spPr bwMode="auto">
          <a:xfrm>
            <a:off x="1600200" y="39624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8" name="Text Box 19"/>
          <p:cNvSpPr txBox="1">
            <a:spLocks noChangeArrowheads="1"/>
          </p:cNvSpPr>
          <p:nvPr/>
        </p:nvSpPr>
        <p:spPr bwMode="auto">
          <a:xfrm>
            <a:off x="1143000" y="5029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9" name="Text Box 20"/>
          <p:cNvSpPr txBox="1">
            <a:spLocks noChangeArrowheads="1"/>
          </p:cNvSpPr>
          <p:nvPr/>
        </p:nvSpPr>
        <p:spPr bwMode="auto">
          <a:xfrm>
            <a:off x="1828800" y="51816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0" name="Text Box 21"/>
          <p:cNvSpPr txBox="1">
            <a:spLocks noChangeArrowheads="1"/>
          </p:cNvSpPr>
          <p:nvPr/>
        </p:nvSpPr>
        <p:spPr bwMode="auto">
          <a:xfrm>
            <a:off x="3124200" y="3048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1" name="Text Box 22"/>
          <p:cNvSpPr txBox="1">
            <a:spLocks noChangeArrowheads="1"/>
          </p:cNvSpPr>
          <p:nvPr/>
        </p:nvSpPr>
        <p:spPr bwMode="auto">
          <a:xfrm>
            <a:off x="2363788" y="60198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2" name="Text Box 23"/>
          <p:cNvSpPr txBox="1">
            <a:spLocks noChangeArrowheads="1"/>
          </p:cNvSpPr>
          <p:nvPr/>
        </p:nvSpPr>
        <p:spPr bwMode="auto">
          <a:xfrm>
            <a:off x="3352800" y="5715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3" name="Text Box 24"/>
          <p:cNvSpPr txBox="1">
            <a:spLocks noChangeArrowheads="1"/>
          </p:cNvSpPr>
          <p:nvPr/>
        </p:nvSpPr>
        <p:spPr bwMode="auto">
          <a:xfrm>
            <a:off x="609600" y="6019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4" name="Text Box 27"/>
          <p:cNvSpPr txBox="1">
            <a:spLocks noChangeArrowheads="1"/>
          </p:cNvSpPr>
          <p:nvPr/>
        </p:nvSpPr>
        <p:spPr bwMode="auto">
          <a:xfrm>
            <a:off x="304800" y="5638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5" name="Text Box 28"/>
          <p:cNvSpPr txBox="1">
            <a:spLocks noChangeArrowheads="1"/>
          </p:cNvSpPr>
          <p:nvPr/>
        </p:nvSpPr>
        <p:spPr bwMode="auto">
          <a:xfrm>
            <a:off x="2117725" y="3033713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16" name="Text Box 29"/>
          <p:cNvSpPr txBox="1">
            <a:spLocks noChangeArrowheads="1"/>
          </p:cNvSpPr>
          <p:nvPr/>
        </p:nvSpPr>
        <p:spPr bwMode="auto">
          <a:xfrm>
            <a:off x="1066800" y="3186113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17" name="Text Box 30"/>
          <p:cNvSpPr txBox="1">
            <a:spLocks noChangeArrowheads="1"/>
          </p:cNvSpPr>
          <p:nvPr/>
        </p:nvSpPr>
        <p:spPr bwMode="auto">
          <a:xfrm>
            <a:off x="1752600" y="4464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18" name="Text Box 31"/>
          <p:cNvSpPr txBox="1">
            <a:spLocks noChangeArrowheads="1"/>
          </p:cNvSpPr>
          <p:nvPr/>
        </p:nvSpPr>
        <p:spPr bwMode="auto">
          <a:xfrm>
            <a:off x="2959100" y="51498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19" name="Text Box 32"/>
          <p:cNvSpPr txBox="1">
            <a:spLocks noChangeArrowheads="1"/>
          </p:cNvSpPr>
          <p:nvPr/>
        </p:nvSpPr>
        <p:spPr bwMode="auto">
          <a:xfrm>
            <a:off x="3416300" y="60960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0" name="Text Box 33"/>
          <p:cNvSpPr txBox="1">
            <a:spLocks noChangeArrowheads="1"/>
          </p:cNvSpPr>
          <p:nvPr/>
        </p:nvSpPr>
        <p:spPr bwMode="auto">
          <a:xfrm>
            <a:off x="1968500" y="37782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1" name="Text Box 34"/>
          <p:cNvSpPr txBox="1">
            <a:spLocks noChangeArrowheads="1"/>
          </p:cNvSpPr>
          <p:nvPr/>
        </p:nvSpPr>
        <p:spPr bwMode="auto">
          <a:xfrm>
            <a:off x="1752600" y="57594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2" name="Text Box 36"/>
          <p:cNvSpPr txBox="1">
            <a:spLocks noChangeArrowheads="1"/>
          </p:cNvSpPr>
          <p:nvPr/>
        </p:nvSpPr>
        <p:spPr bwMode="auto">
          <a:xfrm>
            <a:off x="1066800" y="61404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3" name="Text Box 37"/>
          <p:cNvSpPr txBox="1">
            <a:spLocks noChangeArrowheads="1"/>
          </p:cNvSpPr>
          <p:nvPr/>
        </p:nvSpPr>
        <p:spPr bwMode="auto">
          <a:xfrm>
            <a:off x="609600" y="4845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4" name="Text Box 38"/>
          <p:cNvSpPr txBox="1">
            <a:spLocks noChangeArrowheads="1"/>
          </p:cNvSpPr>
          <p:nvPr/>
        </p:nvSpPr>
        <p:spPr bwMode="auto">
          <a:xfrm>
            <a:off x="2438400" y="57594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5" name="Text Box 26"/>
          <p:cNvSpPr txBox="1">
            <a:spLocks noChangeArrowheads="1"/>
          </p:cNvSpPr>
          <p:nvPr/>
        </p:nvSpPr>
        <p:spPr bwMode="auto">
          <a:xfrm>
            <a:off x="4116388" y="52578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6" name="Text Box 25"/>
          <p:cNvSpPr txBox="1">
            <a:spLocks noChangeArrowheads="1"/>
          </p:cNvSpPr>
          <p:nvPr/>
        </p:nvSpPr>
        <p:spPr bwMode="auto">
          <a:xfrm>
            <a:off x="3887788" y="55626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7" name="Text Box 35"/>
          <p:cNvSpPr txBox="1">
            <a:spLocks noChangeArrowheads="1"/>
          </p:cNvSpPr>
          <p:nvPr/>
        </p:nvSpPr>
        <p:spPr bwMode="auto">
          <a:xfrm>
            <a:off x="4267200" y="58674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N</a:t>
            </a:r>
            <a:r>
              <a:rPr lang="en-US" sz="1600" baseline="-25000">
                <a:latin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2028" name="Text Box 43"/>
          <p:cNvSpPr txBox="1">
            <a:spLocks noChangeArrowheads="1"/>
          </p:cNvSpPr>
          <p:nvPr/>
        </p:nvSpPr>
        <p:spPr bwMode="auto">
          <a:xfrm>
            <a:off x="2743200" y="4267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9" name="Text Box 44"/>
          <p:cNvSpPr txBox="1">
            <a:spLocks noChangeArrowheads="1"/>
          </p:cNvSpPr>
          <p:nvPr/>
        </p:nvSpPr>
        <p:spPr bwMode="auto">
          <a:xfrm>
            <a:off x="2211388" y="44196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30" name="Text Box 45"/>
          <p:cNvSpPr txBox="1">
            <a:spLocks noChangeArrowheads="1"/>
          </p:cNvSpPr>
          <p:nvPr/>
        </p:nvSpPr>
        <p:spPr bwMode="auto">
          <a:xfrm>
            <a:off x="3354388" y="49530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31" name="Text Box 46"/>
          <p:cNvSpPr txBox="1">
            <a:spLocks noChangeArrowheads="1"/>
          </p:cNvSpPr>
          <p:nvPr/>
        </p:nvSpPr>
        <p:spPr bwMode="auto">
          <a:xfrm>
            <a:off x="1143000" y="3810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1371600" y="48768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2286000" y="56388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1600200" y="56388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1219200" y="54864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457200" y="5334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3581400" y="5334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7" name="AutoShape 53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8" name="AutoShape 54"/>
          <p:cNvSpPr>
            <a:spLocks noChangeArrowheads="1"/>
          </p:cNvSpPr>
          <p:nvPr/>
        </p:nvSpPr>
        <p:spPr bwMode="auto">
          <a:xfrm>
            <a:off x="2286000" y="4953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39" name="AutoShape 55"/>
          <p:cNvSpPr>
            <a:spLocks noChangeArrowheads="1"/>
          </p:cNvSpPr>
          <p:nvPr/>
        </p:nvSpPr>
        <p:spPr bwMode="auto">
          <a:xfrm>
            <a:off x="3124200" y="4800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6440" name="AutoShape 56"/>
          <p:cNvSpPr>
            <a:spLocks noChangeArrowheads="1"/>
          </p:cNvSpPr>
          <p:nvPr/>
        </p:nvSpPr>
        <p:spPr bwMode="auto">
          <a:xfrm>
            <a:off x="2895600" y="56388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4889500" y="3581400"/>
            <a:ext cx="2806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5400">
                <a:solidFill>
                  <a:srgbClr val="FFFF00"/>
                </a:solidFill>
              </a:rPr>
              <a:t>F</a:t>
            </a:r>
            <a:r>
              <a:rPr lang="en-US" sz="5400" baseline="-25000">
                <a:solidFill>
                  <a:srgbClr val="FFFF00"/>
                </a:solidFill>
              </a:rPr>
              <a:t>A</a:t>
            </a:r>
            <a:r>
              <a:rPr lang="en-US" sz="5400">
                <a:solidFill>
                  <a:srgbClr val="FFFF00"/>
                </a:solidFill>
              </a:rPr>
              <a:t>/F</a:t>
            </a:r>
            <a:r>
              <a:rPr lang="en-US" sz="5400" baseline="-25000">
                <a:solidFill>
                  <a:srgbClr val="FFFF00"/>
                </a:solidFill>
              </a:rPr>
              <a:t>I</a:t>
            </a:r>
            <a:r>
              <a:rPr lang="en-US" sz="5400">
                <a:solidFill>
                  <a:srgbClr val="FFFF00"/>
                </a:solidFill>
              </a:rPr>
              <a:t> = ?</a:t>
            </a:r>
            <a:endParaRPr lang="th-TH" sz="5400">
              <a:solidFill>
                <a:srgbClr val="FFFF00"/>
              </a:solidFill>
            </a:endParaRPr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1905000" y="1905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6446" name="AutoShape 62"/>
          <p:cNvSpPr>
            <a:spLocks noChangeArrowheads="1"/>
          </p:cNvSpPr>
          <p:nvPr/>
        </p:nvSpPr>
        <p:spPr bwMode="auto">
          <a:xfrm>
            <a:off x="2286000" y="1905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4876800" y="4495800"/>
            <a:ext cx="323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5400">
                <a:solidFill>
                  <a:srgbClr val="FFFF00"/>
                </a:solidFill>
              </a:rPr>
              <a:t>F</a:t>
            </a:r>
            <a:r>
              <a:rPr lang="en-US" sz="5400" baseline="-25000">
                <a:solidFill>
                  <a:srgbClr val="FFFF00"/>
                </a:solidFill>
              </a:rPr>
              <a:t>A</a:t>
            </a:r>
            <a:r>
              <a:rPr lang="en-US" sz="5400">
                <a:solidFill>
                  <a:srgbClr val="FFFF00"/>
                </a:solidFill>
              </a:rPr>
              <a:t>/F</a:t>
            </a:r>
            <a:r>
              <a:rPr lang="en-US" sz="5400" baseline="-25000">
                <a:solidFill>
                  <a:srgbClr val="FFFF00"/>
                </a:solidFill>
              </a:rPr>
              <a:t>A0</a:t>
            </a:r>
            <a:r>
              <a:rPr lang="en-US" sz="5400">
                <a:solidFill>
                  <a:srgbClr val="FFFF00"/>
                </a:solidFill>
              </a:rPr>
              <a:t> = ?</a:t>
            </a:r>
            <a:endParaRPr lang="th-TH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1" grpId="0" animBg="1"/>
      <p:bldP spid="16432" grpId="0" animBg="1"/>
      <p:bldP spid="16433" grpId="0" animBg="1"/>
      <p:bldP spid="16434" grpId="0" animBg="1"/>
      <p:bldP spid="16435" grpId="0" animBg="1"/>
      <p:bldP spid="16436" grpId="0" animBg="1"/>
      <p:bldP spid="16437" grpId="0" animBg="1"/>
      <p:bldP spid="16438" grpId="0" animBg="1"/>
      <p:bldP spid="16439" grpId="0" animBg="1"/>
      <p:bldP spid="16440" grpId="0" animBg="1"/>
      <p:bldP spid="16444" grpId="0"/>
      <p:bldP spid="16444" grpId="1"/>
      <p:bldP spid="16445" grpId="0" animBg="1"/>
      <p:bldP spid="16446" grpId="0" animBg="1"/>
      <p:bldP spid="164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D2386A2-FB8B-4D2A-BA79-3131ECDD1943}" type="slidenum">
              <a:rPr lang="en-US" smtClean="0"/>
              <a:pPr eaLnBrk="1" hangingPunct="1">
                <a:defRPr/>
              </a:pPr>
              <a:t>4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10697AA-993F-460F-9A06-37C368B0509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Physical Property of Gas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Partial pressure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Solubility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Solubility coefficient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Partition coefficient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EFC4-8195-4A59-AC48-B03D0C7D6852}" type="slidenum">
              <a:rPr lang="en-US" smtClean="0"/>
              <a:pPr>
                <a:defRPr/>
              </a:pPr>
              <a:t>40</a:t>
            </a:fld>
            <a:endParaRPr 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AC05FD5-1D72-4D3C-A5E0-9E83B0B1C85A}" type="datetime3">
              <a:rPr lang="en-US" smtClean="0"/>
              <a:pPr>
                <a:defRPr/>
              </a:pPr>
              <a:t>12 July 2019</a:t>
            </a:fld>
            <a:endParaRPr lang="th-TH"/>
          </a:p>
        </p:txBody>
      </p:sp>
      <p:pic>
        <p:nvPicPr>
          <p:cNvPr id="7" name="Picture 65" descr="figure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65175"/>
            <a:ext cx="84010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Common </a:t>
            </a:r>
            <a:r>
              <a:rPr lang="en-US" dirty="0" err="1" smtClean="0">
                <a:latin typeface="Comic Sans MS" panose="030F0702030302020204" pitchFamily="66" charset="0"/>
              </a:rPr>
              <a:t>P’codynamics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CVS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Vasodilate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HR variable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Decrease CO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Myocardial depression 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Arrhythmogenic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Respiratory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Bronchodilate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Decrease TV, MV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RR not affected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Decrease </a:t>
            </a:r>
            <a:r>
              <a:rPr lang="en-US" dirty="0" err="1" smtClean="0">
                <a:latin typeface="Comic Sans MS" panose="030F0702030302020204" pitchFamily="66" charset="0"/>
              </a:rPr>
              <a:t>ventilatory</a:t>
            </a:r>
            <a:r>
              <a:rPr lang="en-US" dirty="0" smtClean="0">
                <a:latin typeface="Comic Sans MS" panose="030F0702030302020204" pitchFamily="66" charset="0"/>
              </a:rPr>
              <a:t> drive to hypoxia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Inhibit hypoxic pulmonary vasoconstriction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EFC4-8195-4A59-AC48-B03D0C7D6852}" type="slidenum">
              <a:rPr lang="en-US" smtClean="0">
                <a:latin typeface="Comic Sans MS" panose="030F0702030302020204" pitchFamily="66" charset="0"/>
              </a:rPr>
              <a:pPr>
                <a:defRPr/>
              </a:pPr>
              <a:t>41</a:t>
            </a:fld>
            <a:endParaRPr lang="th-TH">
              <a:latin typeface="Comic Sans MS" panose="030F0702030302020204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AC05FD5-1D72-4D3C-A5E0-9E83B0B1C85A}" type="datetime3">
              <a:rPr lang="en-US" smtClean="0">
                <a:latin typeface="Comic Sans MS" panose="030F0702030302020204" pitchFamily="66" charset="0"/>
              </a:rPr>
              <a:pPr>
                <a:defRPr/>
              </a:pPr>
              <a:t>12 July 2019</a:t>
            </a:fld>
            <a:endParaRPr lang="th-TH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9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Common </a:t>
            </a:r>
            <a:r>
              <a:rPr lang="en-US" dirty="0" err="1" smtClean="0">
                <a:latin typeface="Comic Sans MS" panose="030F0702030302020204" pitchFamily="66" charset="0"/>
              </a:rPr>
              <a:t>P’codynamics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CNS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Increased cerebral blood flow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Trigger spike wave EEG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CMRO2 decrease except N2O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Toxicity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>
                <a:latin typeface="Comic Sans MS" panose="030F0702030302020204" pitchFamily="66" charset="0"/>
              </a:rPr>
              <a:t>Malignant hyperthermia</a:t>
            </a:r>
          </a:p>
          <a:p>
            <a:r>
              <a:rPr lang="en-US" dirty="0">
                <a:latin typeface="Comic Sans MS" panose="030F0702030302020204" pitchFamily="66" charset="0"/>
              </a:rPr>
              <a:t>Hepatitis </a:t>
            </a:r>
          </a:p>
          <a:p>
            <a:r>
              <a:rPr lang="en-US" dirty="0">
                <a:latin typeface="Comic Sans MS" panose="030F0702030302020204" pitchFamily="66" charset="0"/>
              </a:rPr>
              <a:t>CO poisoning</a:t>
            </a:r>
          </a:p>
          <a:p>
            <a:r>
              <a:rPr lang="en-US" dirty="0">
                <a:latin typeface="Comic Sans MS" panose="030F0702030302020204" pitchFamily="66" charset="0"/>
              </a:rPr>
              <a:t>Nephrotoxic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B12 depletion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Teratogenic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EFC4-8195-4A59-AC48-B03D0C7D6852}" type="slidenum">
              <a:rPr lang="en-US" smtClean="0">
                <a:latin typeface="Comic Sans MS" panose="030F0702030302020204" pitchFamily="66" charset="0"/>
              </a:rPr>
              <a:pPr>
                <a:defRPr/>
              </a:pPr>
              <a:t>42</a:t>
            </a:fld>
            <a:endParaRPr lang="th-TH">
              <a:latin typeface="Comic Sans MS" panose="030F0702030302020204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AC05FD5-1D72-4D3C-A5E0-9E83B0B1C85A}" type="datetime3">
              <a:rPr lang="en-US" smtClean="0">
                <a:latin typeface="Comic Sans MS" panose="030F0702030302020204" pitchFamily="66" charset="0"/>
              </a:rPr>
              <a:pPr>
                <a:defRPr/>
              </a:pPr>
              <a:t>12 July 2019</a:t>
            </a:fld>
            <a:endParaRPr lang="th-TH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2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3FE97401-9773-4612-B797-D664130281F4}" type="slidenum">
              <a:rPr lang="en-US" smtClean="0"/>
              <a:pPr eaLnBrk="1" hangingPunct="1">
                <a:defRPr/>
              </a:pPr>
              <a:t>43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F2D7A6F-96E9-4864-986B-722006A3C4B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Anesthetics highlights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nitrous oxide (N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O)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xenon (Xe)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halothane (F</a:t>
            </a:r>
            <a:r>
              <a:rPr lang="en-US" baseline="-25000" smtClean="0">
                <a:latin typeface="Comic Sans MS" pitchFamily="66" charset="0"/>
              </a:rPr>
              <a:t>3</a:t>
            </a:r>
            <a:r>
              <a:rPr lang="en-US" smtClean="0">
                <a:latin typeface="Comic Sans MS" pitchFamily="66" charset="0"/>
              </a:rPr>
              <a:t>)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isoflurane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sevoflurane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desflurane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C19854A5-D4C5-455B-B757-82D8BC1FF0CB}" type="slidenum">
              <a:rPr lang="en-US" smtClean="0"/>
              <a:pPr eaLnBrk="1" hangingPunct="1">
                <a:defRPr/>
              </a:pPr>
              <a:t>44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524B0C8-4A9D-420E-BDF6-DBC273B23AF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solidFill>
                  <a:srgbClr val="0000CC"/>
                </a:solidFill>
                <a:latin typeface="Comic Sans MS" pitchFamily="66" charset="0"/>
              </a:rPr>
              <a:t>Nitrous Oxide (N</a:t>
            </a:r>
            <a:r>
              <a:rPr lang="en-US" sz="6000" baseline="-25000" smtClean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US" sz="6000" smtClean="0">
                <a:solidFill>
                  <a:srgbClr val="0000CC"/>
                </a:solidFill>
                <a:latin typeface="Comic Sans MS" pitchFamily="66" charset="0"/>
              </a:rPr>
              <a:t>O)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blue tank, 750 psi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second gas effect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very high MAC, 104%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expand closed gas space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diffusion hypoxia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A19BCD23-32CD-489E-9B5F-0CCBD51C1B07}" type="slidenum">
              <a:rPr lang="en-US" smtClean="0"/>
              <a:pPr eaLnBrk="1" hangingPunct="1">
                <a:defRPr/>
              </a:pPr>
              <a:t>45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DC1D2FD-7EAA-490E-A248-353C6885587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66E44"/>
                </a:solidFill>
                <a:latin typeface="Comic Sans MS" pitchFamily="66" charset="0"/>
              </a:rPr>
              <a:t>Xenon (Xe)</a:t>
            </a:r>
            <a:endParaRPr lang="th-TH" sz="6000" smtClean="0">
              <a:solidFill>
                <a:srgbClr val="F66E44"/>
              </a:solidFill>
              <a:latin typeface="Comic Sans MS" pitchFamily="66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Inert gas; extremely expensive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Approaching “ideal” anesthetics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Trigger MH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MAC 71% with </a:t>
            </a:r>
            <a:r>
              <a:rPr lang="en-US" smtClean="0">
                <a:effectLst/>
                <a:latin typeface="Comic Sans MS" pitchFamily="66" charset="0"/>
                <a:sym typeface="Symbol" pitchFamily="18" charset="2"/>
              </a:rPr>
              <a:t></a:t>
            </a:r>
            <a:r>
              <a:rPr lang="en-US" baseline="-25000" smtClean="0">
                <a:effectLst/>
                <a:latin typeface="Comic Sans MS" pitchFamily="66" charset="0"/>
                <a:sym typeface="Symbol" pitchFamily="18" charset="2"/>
              </a:rPr>
              <a:t>b/g</a:t>
            </a:r>
            <a:r>
              <a:rPr lang="en-US" smtClean="0">
                <a:effectLst/>
                <a:latin typeface="Comic Sans MS" pitchFamily="66" charset="0"/>
                <a:sym typeface="Symbol" pitchFamily="18" charset="2"/>
              </a:rPr>
              <a:t> 0.14</a:t>
            </a:r>
          </a:p>
          <a:p>
            <a:pPr eaLnBrk="1" hangingPunct="1">
              <a:defRPr/>
            </a:pPr>
            <a:r>
              <a:rPr lang="en-US" smtClean="0">
                <a:effectLst/>
                <a:latin typeface="Comic Sans MS" pitchFamily="66" charset="0"/>
                <a:sym typeface="Symbol" pitchFamily="18" charset="2"/>
              </a:rPr>
              <a:t>No myocardial depression</a:t>
            </a:r>
            <a:endParaRPr lang="th-TH" smtClean="0">
              <a:effectLst/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3495550D-AE46-4FCE-A752-157008E9C156}" type="slidenum">
              <a:rPr lang="en-US" smtClean="0"/>
              <a:pPr eaLnBrk="1" hangingPunct="1">
                <a:defRPr/>
              </a:pPr>
              <a:t>46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1501E61-608D-4E73-8B94-D70E6BDE295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Halothane (F</a:t>
            </a:r>
            <a:r>
              <a:rPr lang="en-US" sz="5400" baseline="-2500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3</a:t>
            </a:r>
            <a:r>
              <a:rPr lang="en-US" sz="540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) Fluothane®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MAC 0.75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sensitize myocardium to </a:t>
            </a:r>
            <a:r>
              <a:rPr lang="en-US" dirty="0" err="1" smtClean="0">
                <a:latin typeface="Comic Sans MS" pitchFamily="66" charset="0"/>
              </a:rPr>
              <a:t>catecholamines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arrhythmia especially coexisting hypoxia or </a:t>
            </a:r>
            <a:r>
              <a:rPr lang="en-US" dirty="0" err="1" smtClean="0">
                <a:latin typeface="Comic Sans MS" pitchFamily="66" charset="0"/>
              </a:rPr>
              <a:t>hypercarbia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liver metabolism 20%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“halothane hepatitis” especially in reductive metabolism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Avoid re-exposure within 3-6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81CB5B22-B7FE-41DF-8940-116EB5E7FF01}" type="slidenum">
              <a:rPr lang="en-US" smtClean="0"/>
              <a:pPr eaLnBrk="1" hangingPunct="1">
                <a:defRPr/>
              </a:pPr>
              <a:t>47</a:t>
            </a:fld>
            <a:endParaRPr lang="th-TH" smtClean="0"/>
          </a:p>
        </p:txBody>
      </p:sp>
      <p:sp>
        <p:nvSpPr>
          <p:cNvPr id="11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A569140-6FDB-42A2-8497-EA143357E22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solidFill>
                  <a:srgbClr val="9900CC"/>
                </a:solidFill>
                <a:latin typeface="Comic Sans MS" pitchFamily="66" charset="0"/>
              </a:rPr>
              <a:t>Isoflurane  (Forane</a:t>
            </a:r>
            <a:r>
              <a:rPr lang="en-US" sz="540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®</a:t>
            </a:r>
            <a:r>
              <a:rPr lang="en-US" sz="5400" smtClean="0">
                <a:solidFill>
                  <a:srgbClr val="9900CC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7995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MAC 1.2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suitable for neuroanesthesia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liver metabolism 0.2%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coronary steal syndrome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precaution in LV impairment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37D601EA-1A84-4980-A5DB-E58DAF6476C5}" type="slidenum">
              <a:rPr lang="en-US" smtClean="0"/>
              <a:pPr eaLnBrk="1" hangingPunct="1">
                <a:defRPr/>
              </a:pPr>
              <a:t>48</a:t>
            </a:fld>
            <a:endParaRPr lang="th-TH" smtClean="0"/>
          </a:p>
        </p:txBody>
      </p:sp>
      <p:sp>
        <p:nvSpPr>
          <p:cNvPr id="7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03FEDB7-DA93-4B35-B791-57D8B304DB4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800" smtClean="0">
                <a:solidFill>
                  <a:srgbClr val="FFFF00"/>
                </a:solidFill>
                <a:latin typeface="Comic Sans MS" pitchFamily="66" charset="0"/>
              </a:rPr>
              <a:t>Sevoflurane (Sevorane</a:t>
            </a:r>
            <a:r>
              <a:rPr lang="en-US" sz="480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®</a:t>
            </a:r>
            <a:r>
              <a:rPr lang="en-US" sz="480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MAC 2.0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reaction with soda lime 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compound 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  <a:sym typeface="Symbol" pitchFamily="18" charset="2"/>
              </a:rPr>
              <a:t>compound A is </a:t>
            </a:r>
            <a:r>
              <a:rPr lang="en-US" dirty="0" err="1" smtClean="0">
                <a:latin typeface="Comic Sans MS" pitchFamily="66" charset="0"/>
                <a:sym typeface="Symbol" pitchFamily="18" charset="2"/>
              </a:rPr>
              <a:t>prabably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nephrotoxic in animal model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  <a:sym typeface="Symbol" pitchFamily="18" charset="2"/>
              </a:rPr>
              <a:t>very low flow should be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avoided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  <a:sym typeface="Symbol" pitchFamily="18" charset="2"/>
              </a:rPr>
              <a:t>liver metabolism 3%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latin typeface="Comic Sans MS" pitchFamily="66" charset="0"/>
                <a:sym typeface="Symbol" pitchFamily="18" charset="2"/>
              </a:rPr>
              <a:t>Cardioprotection</a:t>
            </a:r>
            <a:r>
              <a:rPr lang="en-US" dirty="0" smtClean="0">
                <a:latin typeface="Comic Sans MS" pitchFamily="66" charset="0"/>
                <a:sym typeface="Symbol" pitchFamily="18" charset="2"/>
              </a:rPr>
              <a:t> (anesthetic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  <a:sym typeface="Symbol" pitchFamily="18" charset="2"/>
              </a:rPr>
              <a:t>   preconditioning, APC)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  <a:sym typeface="Symbol" pitchFamily="18" charset="2"/>
              </a:rPr>
              <a:t>CO formed in dry soda lime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904BF7B4-3826-411B-A893-F6575CAE4D07}" type="slidenum">
              <a:rPr lang="en-US" smtClean="0"/>
              <a:pPr eaLnBrk="1" hangingPunct="1">
                <a:defRPr/>
              </a:pPr>
              <a:t>49</a:t>
            </a:fld>
            <a:endParaRPr lang="th-TH" smtClean="0"/>
          </a:p>
        </p:txBody>
      </p:sp>
      <p:sp>
        <p:nvSpPr>
          <p:cNvPr id="7" name="ตัวแทนวันที่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5C94CB4-1737-4B0C-8980-1F58850CFAB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solidFill>
                  <a:srgbClr val="66CCFF"/>
                </a:solidFill>
                <a:latin typeface="Comic Sans MS" pitchFamily="66" charset="0"/>
              </a:rPr>
              <a:t>Desflurane (Suprane</a:t>
            </a:r>
            <a:r>
              <a:rPr lang="en-US" sz="5400" smtClean="0">
                <a:solidFill>
                  <a:srgbClr val="66CCFF"/>
                </a:solidFill>
                <a:latin typeface="Comic Sans MS" pitchFamily="66" charset="0"/>
                <a:cs typeface="Times New Roman" pitchFamily="18" charset="0"/>
              </a:rPr>
              <a:t>®</a:t>
            </a:r>
            <a:r>
              <a:rPr lang="en-US" sz="5400" smtClean="0">
                <a:solidFill>
                  <a:srgbClr val="66CC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low boiling point, high vapor pressure</a:t>
            </a:r>
          </a:p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MAC 6.0</a:t>
            </a:r>
          </a:p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Low oil/blood, low blood/gas</a:t>
            </a:r>
          </a:p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special electronic-powered vaporizer</a:t>
            </a:r>
          </a:p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liver metabolism 0.02%</a:t>
            </a:r>
          </a:p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more CO formed in dry soda lime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D2386A2-FB8B-4D2A-BA79-3131ECDD1943}" type="slidenum">
              <a:rPr lang="en-US" smtClean="0"/>
              <a:pPr eaLnBrk="1" hangingPunct="1">
                <a:defRPr/>
              </a:pPr>
              <a:t>5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10697AA-993F-460F-9A06-37C368B0509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Physical Property of Gas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Partial pressure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latin typeface="Comic Sans MS" pitchFamily="66" charset="0"/>
              </a:rPr>
              <a:t>“at a given </a:t>
            </a:r>
            <a:r>
              <a:rPr lang="en-US" u="sng" dirty="0">
                <a:solidFill>
                  <a:srgbClr val="FFFF00"/>
                </a:solidFill>
                <a:latin typeface="Comic Sans MS" pitchFamily="66" charset="0"/>
              </a:rPr>
              <a:t>temperature</a:t>
            </a:r>
            <a:r>
              <a:rPr lang="en-US" dirty="0">
                <a:latin typeface="Comic Sans MS" pitchFamily="66" charset="0"/>
              </a:rPr>
              <a:t>, the amount of </a:t>
            </a:r>
            <a:r>
              <a:rPr lang="en-US" u="sng" dirty="0">
                <a:latin typeface="Comic Sans MS" pitchFamily="66" charset="0"/>
              </a:rPr>
              <a:t>gas</a:t>
            </a:r>
            <a:r>
              <a:rPr lang="en-US" dirty="0">
                <a:latin typeface="Comic Sans MS" pitchFamily="66" charset="0"/>
              </a:rPr>
              <a:t> which dissolves in a </a:t>
            </a:r>
            <a:r>
              <a:rPr lang="en-US" u="sng" dirty="0">
                <a:latin typeface="Comic Sans MS" pitchFamily="66" charset="0"/>
              </a:rPr>
              <a:t>liquid</a:t>
            </a:r>
            <a:r>
              <a:rPr lang="en-US" dirty="0">
                <a:latin typeface="Comic Sans MS" pitchFamily="66" charset="0"/>
              </a:rPr>
              <a:t> is directly proportional to the </a:t>
            </a:r>
            <a:r>
              <a:rPr lang="en-US" u="sng" dirty="0">
                <a:solidFill>
                  <a:srgbClr val="FFFF00"/>
                </a:solidFill>
                <a:latin typeface="Comic Sans MS" pitchFamily="66" charset="0"/>
              </a:rPr>
              <a:t>partial pressure</a:t>
            </a:r>
            <a:r>
              <a:rPr lang="en-US" dirty="0">
                <a:latin typeface="Comic Sans MS" pitchFamily="66" charset="0"/>
              </a:rPr>
              <a:t> of the gas in equilibrium with the liquid”</a:t>
            </a:r>
            <a:endParaRPr lang="th-TH" dirty="0"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Henry’s Law</a:t>
            </a:r>
          </a:p>
        </p:txBody>
      </p:sp>
    </p:spTree>
    <p:extLst>
      <p:ext uri="{BB962C8B-B14F-4D97-AF65-F5344CB8AC3E}">
        <p14:creationId xmlns:p14="http://schemas.microsoft.com/office/powerpoint/2010/main" val="18554061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76F3EB3C-796C-41CB-9ACD-F0F5B61A7DFF}" type="slidenum">
              <a:rPr lang="en-US" smtClean="0"/>
              <a:pPr eaLnBrk="1" hangingPunct="1">
                <a:defRPr/>
              </a:pPr>
              <a:t>50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9BAA024-6D0C-4D05-999A-DFC5A5A7FCF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B2B2B2"/>
                </a:solidFill>
                <a:latin typeface="Comic Sans MS" pitchFamily="66" charset="0"/>
              </a:rPr>
              <a:t>Organ injury from inhaled anesthetics</a:t>
            </a:r>
            <a:endParaRPr lang="th-TH" sz="3600" smtClean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1700"/>
            <a:ext cx="8229600" cy="3314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Trifluoroacylated hepatic protein adducts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Propensity parallel to liver metabolism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Halothane &gt;&gt;&gt;&gt; enflurane &gt;&gt;&gt; isoflurane &gt;&gt; desflurane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533400" y="1416050"/>
            <a:ext cx="264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Liver injury</a:t>
            </a:r>
            <a:endParaRPr lang="th-TH" sz="36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82BF8D34-AFB1-436B-A2F2-076A35A3F4D5}" type="slidenum">
              <a:rPr lang="en-US" smtClean="0"/>
              <a:pPr eaLnBrk="1" hangingPunct="1">
                <a:defRPr/>
              </a:pPr>
              <a:t>51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FB36FE4-330C-4DF9-A2DA-89629221AE83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B2B2B2"/>
                </a:solidFill>
                <a:latin typeface="Comic Sans MS" pitchFamily="66" charset="0"/>
              </a:rPr>
              <a:t>Organ injury from inhaled anesthetics</a:t>
            </a:r>
            <a:endParaRPr lang="th-TH" sz="3600" smtClean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1700"/>
            <a:ext cx="8229600" cy="331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Sevoflurane</a:t>
            </a:r>
            <a:r>
              <a:rPr lang="en-US" sz="2800" dirty="0" smtClean="0">
                <a:latin typeface="Comic Sans MS" pitchFamily="66" charset="0"/>
              </a:rPr>
              <a:t> &gt;&gt;&gt; </a:t>
            </a:r>
            <a:r>
              <a:rPr lang="en-US" sz="2800" dirty="0" err="1" smtClean="0">
                <a:latin typeface="Comic Sans MS" pitchFamily="66" charset="0"/>
              </a:rPr>
              <a:t>Hexafluoroisopropanol</a:t>
            </a:r>
            <a:r>
              <a:rPr lang="en-US" sz="2800" dirty="0" smtClean="0">
                <a:latin typeface="Comic Sans MS" pitchFamily="66" charset="0"/>
              </a:rPr>
              <a:t>, formaldehyde, inorganic fluoride, CO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 &gt;&gt; 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compound 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Desiccated carbon dioxide absorber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150 ppm-hour threshold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Normal BUN, creatinine but </a:t>
            </a:r>
            <a:r>
              <a:rPr lang="en-US" sz="2800" dirty="0" err="1" smtClean="0">
                <a:latin typeface="Comic Sans MS" pitchFamily="66" charset="0"/>
              </a:rPr>
              <a:t>glucosuria</a:t>
            </a:r>
            <a:r>
              <a:rPr lang="en-US" sz="2800" dirty="0" smtClean="0">
                <a:latin typeface="Comic Sans MS" pitchFamily="66" charset="0"/>
              </a:rPr>
              <a:t> and </a:t>
            </a:r>
            <a:r>
              <a:rPr lang="en-US" sz="2800" dirty="0" err="1" smtClean="0">
                <a:latin typeface="Comic Sans MS" pitchFamily="66" charset="0"/>
              </a:rPr>
              <a:t>enzymuria</a:t>
            </a:r>
            <a:endParaRPr lang="th-TH" sz="2800" dirty="0" smtClean="0">
              <a:latin typeface="Comic Sans MS" pitchFamily="66" charset="0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533400" y="1416050"/>
            <a:ext cx="297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Kidney injury</a:t>
            </a:r>
            <a:endParaRPr lang="th-TH" sz="36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C59FA17D-9726-49E6-8C52-50BDF0A0B8CA}" type="slidenum">
              <a:rPr lang="en-US" smtClean="0"/>
              <a:pPr eaLnBrk="1" hangingPunct="1">
                <a:defRPr/>
              </a:pPr>
              <a:t>52</a:t>
            </a:fld>
            <a:endParaRPr lang="th-TH" smtClean="0"/>
          </a:p>
        </p:txBody>
      </p:sp>
      <p:sp>
        <p:nvSpPr>
          <p:cNvPr id="6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3FEF247-9FAE-4340-97F9-EEE0D3443F04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B2B2B2"/>
                </a:solidFill>
                <a:latin typeface="Comic Sans MS" pitchFamily="66" charset="0"/>
              </a:rPr>
              <a:t>Organ injury from inhaled anesthetics</a:t>
            </a:r>
            <a:endParaRPr lang="th-TH" sz="3600" smtClean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1700"/>
            <a:ext cx="8229600" cy="2933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CO formed with interaction between inhalation and desiccated carbon dioxide absorber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Desflurane</a:t>
            </a:r>
            <a:r>
              <a:rPr lang="en-US" dirty="0" smtClean="0">
                <a:latin typeface="Comic Sans MS" pitchFamily="66" charset="0"/>
              </a:rPr>
              <a:t> &gt;&gt;&gt; </a:t>
            </a:r>
            <a:r>
              <a:rPr lang="en-US" dirty="0" err="1" smtClean="0">
                <a:latin typeface="Comic Sans MS" pitchFamily="66" charset="0"/>
              </a:rPr>
              <a:t>enflurane</a:t>
            </a:r>
            <a:r>
              <a:rPr lang="en-US" dirty="0" smtClean="0">
                <a:latin typeface="Comic Sans MS" pitchFamily="66" charset="0"/>
              </a:rPr>
              <a:t> &gt; </a:t>
            </a:r>
            <a:r>
              <a:rPr lang="en-US" dirty="0" err="1" smtClean="0">
                <a:latin typeface="Comic Sans MS" pitchFamily="66" charset="0"/>
              </a:rPr>
              <a:t>isoflurane</a:t>
            </a:r>
            <a:endParaRPr lang="th-TH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Comic Sans MS" pitchFamily="66" charset="0"/>
              </a:rPr>
              <a:t>NaOH</a:t>
            </a:r>
            <a:r>
              <a:rPr lang="en-US" dirty="0" smtClean="0">
                <a:latin typeface="Comic Sans MS" pitchFamily="66" charset="0"/>
              </a:rPr>
              <a:t>, KOH-free is safe</a:t>
            </a:r>
            <a:endParaRPr lang="th-TH" dirty="0" smtClean="0">
              <a:latin typeface="Comic Sans MS" pitchFamily="66" charset="0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533400" y="1416050"/>
            <a:ext cx="2887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CO poisoning</a:t>
            </a:r>
            <a:endParaRPr lang="th-TH" sz="36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D2386A2-FB8B-4D2A-BA79-3131ECDD1943}" type="slidenum">
              <a:rPr lang="en-US" smtClean="0"/>
              <a:pPr eaLnBrk="1" hangingPunct="1">
                <a:defRPr/>
              </a:pPr>
              <a:t>6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10697AA-993F-460F-9A06-37C368B0509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Physical Property of Gas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Solubility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		partial pressure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		temperature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		gas/liquid</a:t>
            </a:r>
          </a:p>
        </p:txBody>
      </p:sp>
    </p:spTree>
    <p:extLst>
      <p:ext uri="{BB962C8B-B14F-4D97-AF65-F5344CB8AC3E}">
        <p14:creationId xmlns:p14="http://schemas.microsoft.com/office/powerpoint/2010/main" val="15151811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ED2386A2-FB8B-4D2A-BA79-3131ECDD1943}" type="slidenum">
              <a:rPr lang="en-US" smtClean="0"/>
              <a:pPr eaLnBrk="1" hangingPunct="1">
                <a:defRPr/>
              </a:pPr>
              <a:t>7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10697AA-993F-460F-9A06-37C368B05097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Comic Sans MS" pitchFamily="66" charset="0"/>
              </a:rPr>
              <a:t>Physical Property of Gas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Solubility coefficient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Partition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6173465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1EA6A8A8-B228-4846-B8F2-058F26AA9C6B}" type="slidenum">
              <a:rPr lang="en-US" smtClean="0"/>
              <a:pPr eaLnBrk="1" hangingPunct="1">
                <a:defRPr/>
              </a:pPr>
              <a:t>8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AE21A31-7C9B-4F6C-B547-AE20A4F3A553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Solubility coefficient </a:t>
            </a:r>
            <a:r>
              <a:rPr lang="en-US" sz="6000" b="1" smtClean="0">
                <a:solidFill>
                  <a:schemeClr val="tx1"/>
                </a:solidFill>
                <a:effectLst/>
                <a:latin typeface="Comic Sans MS" pitchFamily="66" charset="0"/>
                <a:sym typeface="Symbol" pitchFamily="18" charset="2"/>
              </a:rPr>
              <a:t></a:t>
            </a:r>
            <a:endParaRPr lang="th-TH" sz="6000" b="1" smtClean="0">
              <a:solidFill>
                <a:schemeClr val="tx1"/>
              </a:solidFill>
              <a:effectLst/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Volume of gas which dissolves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 unit volume of liquid</a:t>
            </a:r>
            <a:r>
              <a:rPr lang="en-US" dirty="0" smtClean="0">
                <a:latin typeface="Comic Sans MS" pitchFamily="66" charset="0"/>
              </a:rPr>
              <a:t> at a given temperature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at 1 atm. equilibrium</a:t>
            </a:r>
            <a:r>
              <a:rPr lang="en-US" dirty="0" smtClean="0">
                <a:latin typeface="Comic Sans MS" pitchFamily="66" charset="0"/>
              </a:rPr>
              <a:t> (Bunsen)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Regardless of the gas volume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0207B7A0-785A-475D-9276-5D0A4C2D9D4B}" type="slidenum">
              <a:rPr lang="en-US" smtClean="0"/>
              <a:pPr eaLnBrk="1" hangingPunct="1">
                <a:defRPr/>
              </a:pPr>
              <a:t>9</a:t>
            </a:fld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48339D2-EB86-4063-BD89-7B154C2117BA}" type="datetime3">
              <a:rPr lang="en-US"/>
              <a:pPr>
                <a:defRPr/>
              </a:pPr>
              <a:t>12 July 2019</a:t>
            </a:fld>
            <a:endParaRPr lang="th-TH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Comic Sans MS" pitchFamily="66" charset="0"/>
              </a:rPr>
              <a:t>Partition coefficient </a:t>
            </a:r>
            <a:r>
              <a:rPr lang="en-US" sz="6000" b="1" smtClean="0">
                <a:solidFill>
                  <a:schemeClr val="tx1"/>
                </a:solidFill>
                <a:effectLst/>
                <a:latin typeface="Comic Sans MS" pitchFamily="66" charset="0"/>
                <a:sym typeface="Symbol" pitchFamily="18" charset="2"/>
              </a:rPr>
              <a:t></a:t>
            </a:r>
            <a:endParaRPr lang="th-TH" sz="6000" b="1" smtClean="0">
              <a:solidFill>
                <a:schemeClr val="tx1"/>
              </a:solidFill>
              <a:effectLst/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The ratio of the amount of substance in one phase compared with a second phase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Each phase must be 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equal in volume at equilibrium</a:t>
            </a:r>
            <a:r>
              <a:rPr lang="en-US" smtClean="0"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smtClean="0">
                <a:latin typeface="Comic Sans MS" pitchFamily="66" charset="0"/>
              </a:rPr>
              <a:t>Can be applied to two liquids but the Ostwald coefficient applies to partition between gas and liquid</a:t>
            </a:r>
            <a:endParaRPr lang="th-TH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3254</TotalTime>
  <Words>1644</Words>
  <Application>Microsoft Office PowerPoint</Application>
  <PresentationFormat>On-screen Show (4:3)</PresentationFormat>
  <Paragraphs>666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Angsana New</vt:lpstr>
      <vt:lpstr>TH Kodchasal</vt:lpstr>
      <vt:lpstr>Webdings</vt:lpstr>
      <vt:lpstr>Comic Sans MS</vt:lpstr>
      <vt:lpstr>Times New Roman</vt:lpstr>
      <vt:lpstr>Wingdings</vt:lpstr>
      <vt:lpstr>Arial</vt:lpstr>
      <vt:lpstr>Symbol</vt:lpstr>
      <vt:lpstr>Tahoma</vt:lpstr>
      <vt:lpstr>Digital Dots</vt:lpstr>
      <vt:lpstr>Inhalation Anesthesia</vt:lpstr>
      <vt:lpstr>Content  </vt:lpstr>
      <vt:lpstr>Inhaled Anesthetics</vt:lpstr>
      <vt:lpstr>Physical Property of Gas</vt:lpstr>
      <vt:lpstr>Physical Property of Gas</vt:lpstr>
      <vt:lpstr>Physical Property of Gas</vt:lpstr>
      <vt:lpstr>Physical Property of Gas</vt:lpstr>
      <vt:lpstr>Solubility coefficient </vt:lpstr>
      <vt:lpstr>Partition coefficient </vt:lpstr>
      <vt:lpstr>PowerPoint Presentation</vt:lpstr>
      <vt:lpstr>Partition coefficient </vt:lpstr>
      <vt:lpstr>Diffusion</vt:lpstr>
      <vt:lpstr>Measurement of plasma and tissue concentration</vt:lpstr>
      <vt:lpstr>Measurement of plasma and tissue concentration</vt:lpstr>
      <vt:lpstr>Measurement of potency</vt:lpstr>
      <vt:lpstr>o/g and MAC</vt:lpstr>
      <vt:lpstr>Physical properties</vt:lpstr>
      <vt:lpstr>Factors affecting MAC</vt:lpstr>
      <vt:lpstr>Dose –response curve</vt:lpstr>
      <vt:lpstr>Dose –response curve</vt:lpstr>
      <vt:lpstr>PowerPoint Presentation</vt:lpstr>
      <vt:lpstr>Physiochemical Properties of Volatile Anesthetics </vt:lpstr>
      <vt:lpstr>Uptake &amp; Distribution</vt:lpstr>
      <vt:lpstr>Basic concepts of uptake</vt:lpstr>
      <vt:lpstr>Basic concepts of uptake</vt:lpstr>
      <vt:lpstr>PowerPoint Presentation</vt:lpstr>
      <vt:lpstr>PowerPoint Presentation</vt:lpstr>
      <vt:lpstr>Uptake &amp; Distribution (cont.)</vt:lpstr>
      <vt:lpstr>Alveolar ventilation effect on uptake</vt:lpstr>
      <vt:lpstr>Comparison of alveolar uptake  of inhaled anesthetics</vt:lpstr>
      <vt:lpstr>Concentration effect and Second gas effect</vt:lpstr>
      <vt:lpstr>PowerPoint Presentation</vt:lpstr>
      <vt:lpstr>Uptake &amp; Distribution (cont.)</vt:lpstr>
      <vt:lpstr>Effect of cardiac output on uptake</vt:lpstr>
      <vt:lpstr>Uptake &amp; Distribution (cont.)</vt:lpstr>
      <vt:lpstr>Tissue blood flow</vt:lpstr>
      <vt:lpstr>PowerPoint Presentation</vt:lpstr>
      <vt:lpstr>Uptake &amp; Distribution (cont.)</vt:lpstr>
      <vt:lpstr>Recovery from anesthesia</vt:lpstr>
      <vt:lpstr>PowerPoint Presentation</vt:lpstr>
      <vt:lpstr>Common P’codynamics </vt:lpstr>
      <vt:lpstr>Common P’codynamics </vt:lpstr>
      <vt:lpstr>Anesthetics highlights</vt:lpstr>
      <vt:lpstr>Nitrous Oxide (N2O)</vt:lpstr>
      <vt:lpstr>Xenon (Xe)</vt:lpstr>
      <vt:lpstr>Halothane (F3) Fluothane®</vt:lpstr>
      <vt:lpstr>Isoflurane  (Forane®)</vt:lpstr>
      <vt:lpstr>Sevoflurane (Sevorane®)</vt:lpstr>
      <vt:lpstr>Desflurane (Suprane®)</vt:lpstr>
      <vt:lpstr>Organ injury from inhaled anesthetics</vt:lpstr>
      <vt:lpstr>Organ injury from inhaled anesthetics</vt:lpstr>
      <vt:lpstr>Organ injury from inhaled anesthetics</vt:lpstr>
    </vt:vector>
  </TitlesOfParts>
  <Company>xenix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Inhalation Anesthesia</dc:title>
  <dc:creator>original</dc:creator>
  <cp:lastModifiedBy>chk_anes</cp:lastModifiedBy>
  <cp:revision>81</cp:revision>
  <dcterms:created xsi:type="dcterms:W3CDTF">2001-09-13T01:24:00Z</dcterms:created>
  <dcterms:modified xsi:type="dcterms:W3CDTF">2019-07-12T05:45:46Z</dcterms:modified>
</cp:coreProperties>
</file>